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5" r:id="rId2"/>
    <p:sldId id="258" r:id="rId3"/>
    <p:sldId id="296" r:id="rId4"/>
    <p:sldId id="261" r:id="rId5"/>
    <p:sldId id="297" r:id="rId6"/>
    <p:sldId id="280" r:id="rId7"/>
    <p:sldId id="302" r:id="rId8"/>
    <p:sldId id="298" r:id="rId9"/>
    <p:sldId id="273" r:id="rId10"/>
    <p:sldId id="299" r:id="rId11"/>
    <p:sldId id="279" r:id="rId12"/>
    <p:sldId id="300" r:id="rId13"/>
    <p:sldId id="307" r:id="rId14"/>
    <p:sldId id="309" r:id="rId15"/>
    <p:sldId id="301" r:id="rId16"/>
    <p:sldId id="267" r:id="rId17"/>
    <p:sldId id="303" r:id="rId18"/>
    <p:sldId id="271" r:id="rId19"/>
    <p:sldId id="295" r:id="rId20"/>
    <p:sldId id="308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252B"/>
    <a:srgbClr val="922A2E"/>
    <a:srgbClr val="D4AD6A"/>
    <a:srgbClr val="B19679"/>
    <a:srgbClr val="7F7549"/>
    <a:srgbClr val="9FA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Turn-over</c:v>
                </c:pt>
              </c:strCache>
            </c:strRef>
          </c:tx>
          <c:dPt>
            <c:idx val="0"/>
            <c:bubble3D val="0"/>
            <c:spPr>
              <a:solidFill>
                <a:srgbClr val="D4AD6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150-4E57-8716-56F39221F842}"/>
              </c:ext>
            </c:extLst>
          </c:dPt>
          <c:dPt>
            <c:idx val="1"/>
            <c:bubble3D val="0"/>
            <c:spPr>
              <a:solidFill>
                <a:srgbClr val="B1967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150-4E57-8716-56F39221F84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150-4E57-8716-56F39221F842}"/>
              </c:ext>
            </c:extLst>
          </c:dPt>
          <c:cat>
            <c:strRef>
              <c:f>Blad1!$A$2:$A$4</c:f>
              <c:strCache>
                <c:ptCount val="3"/>
                <c:pt idx="0">
                  <c:v>China</c:v>
                </c:pt>
                <c:pt idx="1">
                  <c:v>Czech Rep. </c:v>
                </c:pt>
                <c:pt idx="2">
                  <c:v>Belgium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0-4E57-8716-56F39221F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EF37C-75CF-4986-A993-5F05BBD8E21A}" type="datetimeFigureOut">
              <a:rPr lang="nl-BE" smtClean="0"/>
              <a:t>26/11/2018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F03FC-9D6D-43A1-AE13-3A9A7C9B24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685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F03FC-9D6D-43A1-AE13-3A9A7C9B246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1071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F03FC-9D6D-43A1-AE13-3A9A7C9B246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073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F03FC-9D6D-43A1-AE13-3A9A7C9B2468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936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F03FC-9D6D-43A1-AE13-3A9A7C9B2468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0415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F03FC-9D6D-43A1-AE13-3A9A7C9B2468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0835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F03FC-9D6D-43A1-AE13-3A9A7C9B2468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372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F03FC-9D6D-43A1-AE13-3A9A7C9B2468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097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3EB2-A3BC-2643-A25A-E8547BFFE55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69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T Norms" panose="02000503030000020003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T Norms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T Norms" panose="02000503030000020003" pitchFamily="50" charset="0"/>
              </a:defRPr>
            </a:lvl1pPr>
          </a:lstStyle>
          <a:p>
            <a:fld id="{16A598D4-9F25-458E-AC1D-469432905AB7}" type="datetimeFigureOut">
              <a:rPr lang="nl-BE" smtClean="0"/>
              <a:pPr/>
              <a:t>26/11/2018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T Norms" panose="02000503030000020003" pitchFamily="50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T Norms" panose="02000503030000020003" pitchFamily="50" charset="0"/>
              </a:defRPr>
            </a:lvl1pPr>
          </a:lstStyle>
          <a:p>
            <a:fld id="{D65DDCC8-70A3-4989-AB4A-0B0D7359A4B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224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8D4-9F25-458E-AC1D-469432905AB7}" type="datetimeFigureOut">
              <a:rPr lang="nl-BE" smtClean="0"/>
              <a:t>26/11/2018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DCC8-70A3-4989-AB4A-0B0D7359A4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638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8D4-9F25-458E-AC1D-469432905AB7}" type="datetimeFigureOut">
              <a:rPr lang="nl-BE" smtClean="0"/>
              <a:t>26/11/2018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DCC8-70A3-4989-AB4A-0B0D7359A4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692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T Norms" panose="02000503030000020003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latin typeface="TT Norms" panose="02000503030000020003" pitchFamily="50" charset="0"/>
              </a:defRPr>
            </a:lvl1pPr>
            <a:lvl2pPr marL="800100" indent="-342900">
              <a:buFontTx/>
              <a:buBlip>
                <a:blip r:embed="rId2"/>
              </a:buBlip>
              <a:defRPr>
                <a:latin typeface="TT Norms" panose="02000503030000020003" pitchFamily="50" charset="0"/>
              </a:defRPr>
            </a:lvl2pPr>
            <a:lvl3pPr marL="1257300" indent="-342900">
              <a:buFontTx/>
              <a:buBlip>
                <a:blip r:embed="rId2"/>
              </a:buBlip>
              <a:defRPr>
                <a:latin typeface="TT Norms" panose="02000503030000020003" pitchFamily="50" charset="0"/>
              </a:defRPr>
            </a:lvl3pPr>
            <a:lvl4pPr marL="1657350" indent="-285750">
              <a:buFontTx/>
              <a:buBlip>
                <a:blip r:embed="rId2"/>
              </a:buBlip>
              <a:defRPr>
                <a:latin typeface="TT Norms" panose="02000503030000020003" pitchFamily="50" charset="0"/>
              </a:defRPr>
            </a:lvl4pPr>
            <a:lvl5pPr marL="2114550" indent="-285750">
              <a:buFontTx/>
              <a:buBlip>
                <a:blip r:embed="rId2"/>
              </a:buBlip>
              <a:defRPr>
                <a:latin typeface="TT Norms" panose="02000503030000020003" pitchFamily="50" charset="0"/>
              </a:defRPr>
            </a:lvl5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T Norms" panose="02000503030000020003" pitchFamily="50" charset="0"/>
              </a:defRPr>
            </a:lvl1pPr>
          </a:lstStyle>
          <a:p>
            <a:fld id="{16A598D4-9F25-458E-AC1D-469432905AB7}" type="datetimeFigureOut">
              <a:rPr lang="nl-BE" smtClean="0"/>
              <a:pPr/>
              <a:t>26/11/2018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T Norms" panose="02000503030000020003" pitchFamily="50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T Norms" panose="02000503030000020003" pitchFamily="50" charset="0"/>
              </a:defRPr>
            </a:lvl1pPr>
          </a:lstStyle>
          <a:p>
            <a:fld id="{D65DDCC8-70A3-4989-AB4A-0B0D7359A4B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4" y="277583"/>
            <a:ext cx="1240328" cy="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7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8D4-9F25-458E-AC1D-469432905AB7}" type="datetimeFigureOut">
              <a:rPr lang="nl-BE" smtClean="0"/>
              <a:t>26/11/2018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DCC8-70A3-4989-AB4A-0B0D7359A4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074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8D4-9F25-458E-AC1D-469432905AB7}" type="datetimeFigureOut">
              <a:rPr lang="nl-BE" smtClean="0"/>
              <a:t>26/11/2018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DCC8-70A3-4989-AB4A-0B0D7359A4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378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8D4-9F25-458E-AC1D-469432905AB7}" type="datetimeFigureOut">
              <a:rPr lang="nl-BE" smtClean="0"/>
              <a:t>26/11/2018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DCC8-70A3-4989-AB4A-0B0D7359A4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66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8D4-9F25-458E-AC1D-469432905AB7}" type="datetimeFigureOut">
              <a:rPr lang="nl-BE" smtClean="0"/>
              <a:t>26/11/2018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DCC8-70A3-4989-AB4A-0B0D7359A4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14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8D4-9F25-458E-AC1D-469432905AB7}" type="datetimeFigureOut">
              <a:rPr lang="nl-BE" smtClean="0"/>
              <a:t>26/11/2018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DCC8-70A3-4989-AB4A-0B0D7359A4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52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8D4-9F25-458E-AC1D-469432905AB7}" type="datetimeFigureOut">
              <a:rPr lang="nl-BE" smtClean="0"/>
              <a:t>26/11/2018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DCC8-70A3-4989-AB4A-0B0D7359A4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200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98D4-9F25-458E-AC1D-469432905AB7}" type="datetimeFigureOut">
              <a:rPr lang="nl-BE" smtClean="0"/>
              <a:t>26/11/2018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DCC8-70A3-4989-AB4A-0B0D7359A4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180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598D4-9F25-458E-AC1D-469432905AB7}" type="datetimeFigureOut">
              <a:rPr lang="nl-BE" smtClean="0"/>
              <a:t>26/11/2018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DDCC8-70A3-4989-AB4A-0B0D7359A4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740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mett.eu/" TargetMode="External"/><Relationship Id="rId2" Type="http://schemas.openxmlformats.org/officeDocument/2006/relationships/hyperlink" Target="mailto:info@lamett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211989" y="1254863"/>
            <a:ext cx="5805487" cy="5235744"/>
          </a:xfrm>
          <a:prstGeom prst="rect">
            <a:avLst/>
          </a:prstGeom>
          <a:noFill/>
          <a:ln>
            <a:solidFill>
              <a:srgbClr val="B19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T Norms" panose="02000503030000020003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25" y="688119"/>
            <a:ext cx="5805487" cy="52357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53" y="6001583"/>
            <a:ext cx="1921173" cy="55364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708668" y="316749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Who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 is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Lamett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?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708671" y="3427098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Roots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and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m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ilestones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708668" y="369540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The 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brand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708668" y="3963704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Our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strengths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708668" y="4232007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Type of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customers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708668" y="4500310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Product 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mix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708668" y="476861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Morava Wood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604973" y="1254863"/>
            <a:ext cx="42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TT Norms" panose="02000503030000020003" pitchFamily="50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8784387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211989" y="1254863"/>
            <a:ext cx="5805487" cy="5235744"/>
          </a:xfrm>
          <a:prstGeom prst="rect">
            <a:avLst/>
          </a:prstGeom>
          <a:noFill/>
          <a:ln>
            <a:solidFill>
              <a:srgbClr val="B19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T Norms Thin" panose="02000803020000020003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25" y="688119"/>
            <a:ext cx="5805487" cy="52357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53" y="6001583"/>
            <a:ext cx="1921173" cy="55364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708668" y="316749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Who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 is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Lamett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?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708671" y="3427098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Roots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and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milestones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708668" y="369540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The 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brand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708668" y="3963704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Our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strengths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708668" y="4232007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Type of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customers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708668" y="4500310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Product 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mix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708668" y="476861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Morava Wood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604973" y="1254863"/>
            <a:ext cx="42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TT Norms" panose="02000503030000020003" pitchFamily="50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763044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1" grpId="1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</p:spPr>
        <p:txBody>
          <a:bodyPr>
            <a:normAutofit/>
          </a:bodyPr>
          <a:lstStyle/>
          <a:p>
            <a:pPr algn="ctr"/>
            <a:r>
              <a:rPr lang="nl-BE" sz="1800" dirty="0" smtClean="0">
                <a:ea typeface="+mn-ea"/>
                <a:cs typeface="+mn-cs"/>
              </a:rPr>
              <a:t>Sales </a:t>
            </a:r>
            <a:r>
              <a:rPr lang="nl-BE" sz="1800" dirty="0" err="1" smtClean="0">
                <a:ea typeface="+mn-ea"/>
                <a:cs typeface="+mn-cs"/>
              </a:rPr>
              <a:t>channels</a:t>
            </a:r>
            <a:endParaRPr lang="nl-BE" sz="1800" dirty="0">
              <a:ea typeface="+mn-ea"/>
              <a:cs typeface="+mn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07" y="2364098"/>
            <a:ext cx="660351" cy="66035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168790" y="250960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TT Norms Light" panose="02000503020000020003" pitchFamily="50" charset="0"/>
              </a:rPr>
              <a:t>1</a:t>
            </a:r>
            <a:endParaRPr lang="nl-BE" dirty="0">
              <a:latin typeface="TT Norms Light" panose="02000503020000020003" pitchFamily="50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2607" y="3016443"/>
            <a:ext cx="660351" cy="66035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146348" y="315795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TT Norms Light" panose="02000503020000020003" pitchFamily="50" charset="0"/>
              </a:rPr>
              <a:t>2</a:t>
            </a:r>
            <a:endParaRPr lang="nl-BE" dirty="0">
              <a:latin typeface="TT Norms Light" panose="02000503020000020003" pitchFamily="50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07" y="3668788"/>
            <a:ext cx="660351" cy="66035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146348" y="38022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TT Norms Light" panose="02000503020000020003" pitchFamily="50" charset="0"/>
              </a:rPr>
              <a:t>3</a:t>
            </a:r>
            <a:endParaRPr lang="nl-BE" dirty="0">
              <a:latin typeface="TT Norms Light" panose="02000503020000020003" pitchFamily="50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2607" y="4321133"/>
            <a:ext cx="660351" cy="66035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5128758" y="4470645"/>
            <a:ext cx="250610" cy="37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TT Norms Light" panose="02000503020000020003" pitchFamily="50" charset="0"/>
              </a:rPr>
              <a:t>4</a:t>
            </a:r>
            <a:endParaRPr lang="nl-BE" dirty="0">
              <a:latin typeface="TT Norms Light" panose="02000503020000020003" pitchFamily="50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07" y="4973478"/>
            <a:ext cx="660351" cy="660351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5140737" y="510658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TT Norms Light" panose="02000503020000020003" pitchFamily="50" charset="0"/>
              </a:rPr>
              <a:t>5</a:t>
            </a:r>
            <a:endParaRPr lang="nl-BE" dirty="0">
              <a:latin typeface="TT Norms Light" panose="02000503020000020003" pitchFamily="50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622958" y="2555773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err="1" smtClean="0">
                <a:latin typeface="TT Norms" panose="02000503030000020003" pitchFamily="50" charset="0"/>
              </a:rPr>
              <a:t>Specialty</a:t>
            </a:r>
            <a:r>
              <a:rPr lang="nl-BE" sz="1400" dirty="0" smtClean="0">
                <a:latin typeface="TT Norms" panose="02000503030000020003" pitchFamily="50" charset="0"/>
              </a:rPr>
              <a:t> </a:t>
            </a:r>
            <a:r>
              <a:rPr lang="nl-BE" sz="1400" dirty="0" err="1" smtClean="0">
                <a:latin typeface="TT Norms" panose="02000503030000020003" pitchFamily="50" charset="0"/>
              </a:rPr>
              <a:t>retail</a:t>
            </a:r>
            <a:endParaRPr lang="nl-BE" sz="1400" dirty="0">
              <a:latin typeface="TT Norms" panose="02000503030000020003" pitchFamily="50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622958" y="3853160"/>
            <a:ext cx="1035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TT Norms" panose="02000503030000020003" pitchFamily="50" charset="0"/>
              </a:rPr>
              <a:t>Wholesale</a:t>
            </a:r>
            <a:endParaRPr lang="nl-BE" sz="1400" dirty="0">
              <a:latin typeface="TT Norms" panose="02000503030000020003" pitchFamily="50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622958" y="4502749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TT Norms" panose="02000503030000020003" pitchFamily="50" charset="0"/>
              </a:rPr>
              <a:t>DIY </a:t>
            </a:r>
            <a:r>
              <a:rPr lang="nl-BE" sz="1400" dirty="0" err="1" smtClean="0">
                <a:latin typeface="TT Norms" panose="02000503030000020003" pitchFamily="50" charset="0"/>
              </a:rPr>
              <a:t>retail</a:t>
            </a:r>
            <a:endParaRPr lang="nl-BE" sz="1400" dirty="0">
              <a:latin typeface="TT Norms" panose="02000503030000020003" pitchFamily="50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22958" y="5161765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TT Norms" panose="02000503030000020003" pitchFamily="50" charset="0"/>
              </a:rPr>
              <a:t>Contract business</a:t>
            </a:r>
            <a:endParaRPr lang="nl-BE" sz="1400" dirty="0">
              <a:latin typeface="TT Norms" panose="02000503030000020003" pitchFamily="50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622958" y="5801927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TT Norms" panose="02000503030000020003" pitchFamily="50" charset="0"/>
              </a:rPr>
              <a:t>Industrial business</a:t>
            </a:r>
            <a:endParaRPr lang="nl-BE" sz="1400" dirty="0">
              <a:latin typeface="TT Norms" panose="02000503030000020003" pitchFamily="50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599101" y="3173961"/>
            <a:ext cx="1006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err="1" smtClean="0">
                <a:latin typeface="TT Norms" panose="02000503030000020003" pitchFamily="50" charset="0"/>
              </a:rPr>
              <a:t>Architects</a:t>
            </a:r>
            <a:endParaRPr lang="nl-BE" sz="1400" dirty="0">
              <a:latin typeface="TT Norms" panose="02000503030000020003" pitchFamily="50" charset="0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3887" y="5633829"/>
            <a:ext cx="660351" cy="660351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109708" y="577645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latin typeface="TT Norms Light" panose="02000503020000020003" pitchFamily="50" charset="0"/>
              </a:rPr>
              <a:t>6</a:t>
            </a:r>
            <a:endParaRPr lang="nl-BE" dirty="0">
              <a:latin typeface="TT Norms Light" panose="0200050302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52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211989" y="1254863"/>
            <a:ext cx="5805487" cy="5235744"/>
          </a:xfrm>
          <a:prstGeom prst="rect">
            <a:avLst/>
          </a:prstGeom>
          <a:noFill/>
          <a:ln>
            <a:solidFill>
              <a:srgbClr val="B19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T Norms Thin" panose="02000803020000020003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25" y="688119"/>
            <a:ext cx="5805487" cy="52357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53" y="6001583"/>
            <a:ext cx="1921173" cy="55364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708668" y="316749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Who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 is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Lamett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?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708671" y="3427098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Roots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and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milestones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708668" y="369540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The 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brand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708668" y="3963704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Our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s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trengths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708668" y="4232007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Type of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customers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708668" y="4500310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Product 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mix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708668" y="476861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Morava Wood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604973" y="1254863"/>
            <a:ext cx="42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TT Norms" panose="02000503030000020003" pitchFamily="50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5349675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2" grpId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8" y="2363522"/>
            <a:ext cx="1875320" cy="18753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44" y="2482645"/>
            <a:ext cx="1696065" cy="16960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136491" y="4299982"/>
            <a:ext cx="72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TT Norms" panose="02000503030000020003" pitchFamily="50" charset="0"/>
              </a:rPr>
              <a:t>25%</a:t>
            </a:r>
            <a:endParaRPr lang="nl-BE" dirty="0">
              <a:latin typeface="TT Norms" panose="02000503030000020003" pitchFamily="50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66800" y="4290150"/>
            <a:ext cx="72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TT Norms" panose="02000503030000020003" pitchFamily="50" charset="0"/>
              </a:rPr>
              <a:t>7</a:t>
            </a:r>
            <a:r>
              <a:rPr lang="nl-BE" dirty="0" smtClean="0">
                <a:latin typeface="TT Norms" panose="02000503030000020003" pitchFamily="50" charset="0"/>
              </a:rPr>
              <a:t>5%</a:t>
            </a:r>
            <a:endParaRPr lang="nl-BE" dirty="0">
              <a:latin typeface="TT Norms" panose="02000503030000020003" pitchFamily="50" charset="0"/>
            </a:endParaRPr>
          </a:p>
        </p:txBody>
      </p:sp>
      <p:graphicFrame>
        <p:nvGraphicFramePr>
          <p:cNvPr id="17" name="Grafiek 16"/>
          <p:cNvGraphicFramePr/>
          <p:nvPr>
            <p:extLst>
              <p:ext uri="{D42A27DB-BD31-4B8C-83A1-F6EECF244321}">
                <p14:modId xmlns:p14="http://schemas.microsoft.com/office/powerpoint/2010/main" val="82399426"/>
              </p:ext>
            </p:extLst>
          </p:nvPr>
        </p:nvGraphicFramePr>
        <p:xfrm>
          <a:off x="7613853" y="2671299"/>
          <a:ext cx="3529371" cy="235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kstvak 17"/>
          <p:cNvSpPr txBox="1"/>
          <p:nvPr/>
        </p:nvSpPr>
        <p:spPr>
          <a:xfrm>
            <a:off x="8168284" y="2363522"/>
            <a:ext cx="2269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err="1" smtClean="0">
                <a:latin typeface="TT Norms" panose="02000503030000020003" pitchFamily="50" charset="0"/>
              </a:rPr>
              <a:t>total</a:t>
            </a:r>
            <a:r>
              <a:rPr lang="nl-BE" sz="1400" dirty="0" smtClean="0">
                <a:latin typeface="TT Norms" panose="02000503030000020003" pitchFamily="50" charset="0"/>
              </a:rPr>
              <a:t> </a:t>
            </a:r>
            <a:r>
              <a:rPr lang="nl-BE" sz="1400" dirty="0" err="1" smtClean="0">
                <a:latin typeface="TT Norms" panose="02000503030000020003" pitchFamily="50" charset="0"/>
              </a:rPr>
              <a:t>turn-over</a:t>
            </a:r>
            <a:r>
              <a:rPr lang="nl-BE" sz="1400" dirty="0">
                <a:latin typeface="TT Norms" panose="02000503030000020003" pitchFamily="50" charset="0"/>
              </a:rPr>
              <a:t> </a:t>
            </a:r>
            <a:r>
              <a:rPr lang="nl-BE" sz="1400" dirty="0" smtClean="0">
                <a:latin typeface="TT Norms" panose="02000503030000020003" pitchFamily="50" charset="0"/>
              </a:rPr>
              <a:t>     € 45 </a:t>
            </a:r>
            <a:r>
              <a:rPr lang="nl-BE" sz="1400" dirty="0" err="1" smtClean="0">
                <a:latin typeface="TT Norms" panose="02000503030000020003" pitchFamily="50" charset="0"/>
              </a:rPr>
              <a:t>mio</a:t>
            </a:r>
            <a:endParaRPr lang="nl-BE" sz="1400" dirty="0" smtClean="0">
              <a:latin typeface="TT Norms" panose="02000503030000020003" pitchFamily="50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8577414" y="3090873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  <a:latin typeface="TT Norms Light" panose="02000503020000020003" pitchFamily="50" charset="0"/>
              </a:rPr>
              <a:t>50%</a:t>
            </a:r>
            <a:endParaRPr lang="nl-BE" sz="1200" dirty="0">
              <a:solidFill>
                <a:schemeClr val="bg1"/>
              </a:solidFill>
              <a:latin typeface="TT Norms Light" panose="02000503020000020003" pitchFamily="50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8903728" y="3780544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  <a:latin typeface="TT Norms Light" panose="02000503020000020003" pitchFamily="50" charset="0"/>
              </a:rPr>
              <a:t>15 %</a:t>
            </a:r>
            <a:endParaRPr lang="nl-BE" sz="1200" dirty="0">
              <a:solidFill>
                <a:schemeClr val="bg1"/>
              </a:solidFill>
              <a:latin typeface="TT Norms Light" panose="02000503020000020003" pitchFamily="50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9871521" y="3432257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chemeClr val="bg1"/>
                </a:solidFill>
                <a:latin typeface="TT Norms Light" panose="02000503020000020003" pitchFamily="50" charset="0"/>
              </a:rPr>
              <a:t>35%</a:t>
            </a:r>
            <a:endParaRPr lang="nl-BE" sz="1200" dirty="0">
              <a:solidFill>
                <a:schemeClr val="bg1"/>
              </a:solidFill>
              <a:latin typeface="TT Norms Light" panose="02000503020000020003" pitchFamily="50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</p:spPr>
        <p:txBody>
          <a:bodyPr>
            <a:normAutofit/>
          </a:bodyPr>
          <a:lstStyle/>
          <a:p>
            <a:pPr algn="ctr"/>
            <a:r>
              <a:rPr lang="nl-BE" sz="1800" dirty="0" err="1" smtClean="0">
                <a:ea typeface="+mn-ea"/>
                <a:cs typeface="+mn-cs"/>
              </a:rPr>
              <a:t>Our</a:t>
            </a:r>
            <a:r>
              <a:rPr lang="nl-BE" sz="1800" dirty="0" smtClean="0">
                <a:ea typeface="+mn-ea"/>
                <a:cs typeface="+mn-cs"/>
              </a:rPr>
              <a:t> product mix</a:t>
            </a:r>
            <a:endParaRPr lang="nl-BE" sz="1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8968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6819900" y="1776863"/>
            <a:ext cx="3477423" cy="2154676"/>
          </a:xfrm>
          <a:prstGeom prst="roundRect">
            <a:avLst/>
          </a:prstGeom>
          <a:solidFill>
            <a:srgbClr val="922A2E">
              <a:alpha val="36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5140787" y="573011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 flipH="1" flipV="1">
            <a:off x="6515994" y="1763507"/>
            <a:ext cx="16535" cy="34632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6536453" y="5226754"/>
            <a:ext cx="37608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6125243" y="496889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T Norms" panose="02000503030000020003" pitchFamily="50" charset="0"/>
                <a:ea typeface="Helvetica Light" charset="0"/>
                <a:cs typeface="Helvetica Light" charset="0"/>
              </a:rPr>
              <a:t>€</a:t>
            </a:r>
            <a:endParaRPr lang="en-US" sz="1400" dirty="0">
              <a:latin typeface="TT Norms" panose="02000503030000020003" pitchFamily="50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897617" y="1797161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T Norms" panose="02000503030000020003" pitchFamily="50" charset="0"/>
                <a:ea typeface="Helvetica Light" charset="0"/>
                <a:cs typeface="Helvetica Light" charset="0"/>
              </a:rPr>
              <a:t>€€€</a:t>
            </a:r>
            <a:endParaRPr lang="en-US" sz="1400" dirty="0">
              <a:latin typeface="TT Norms" panose="02000503030000020003" pitchFamily="50" charset="0"/>
              <a:ea typeface="Helvetica Light" charset="0"/>
              <a:cs typeface="Helvetica Light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13111" y="1763507"/>
            <a:ext cx="4416039" cy="747238"/>
          </a:xfrm>
        </p:spPr>
        <p:txBody>
          <a:bodyPr>
            <a:normAutofit/>
          </a:bodyPr>
          <a:lstStyle/>
          <a:p>
            <a:r>
              <a:rPr lang="nl-BE" sz="1600" dirty="0" err="1" smtClean="0">
                <a:ea typeface="+mn-ea"/>
                <a:cs typeface="+mn-cs"/>
              </a:rPr>
              <a:t>covering</a:t>
            </a:r>
            <a:r>
              <a:rPr lang="nl-BE" sz="1600" dirty="0" smtClean="0">
                <a:ea typeface="+mn-ea"/>
                <a:cs typeface="+mn-cs"/>
              </a:rPr>
              <a:t> a </a:t>
            </a:r>
            <a:r>
              <a:rPr lang="nl-BE" sz="1600" dirty="0" err="1" smtClean="0">
                <a:ea typeface="+mn-ea"/>
                <a:cs typeface="+mn-cs"/>
              </a:rPr>
              <a:t>wide</a:t>
            </a:r>
            <a:r>
              <a:rPr lang="nl-BE" sz="1600" dirty="0" smtClean="0">
                <a:ea typeface="+mn-ea"/>
                <a:cs typeface="+mn-cs"/>
              </a:rPr>
              <a:t> range of </a:t>
            </a:r>
            <a:r>
              <a:rPr lang="nl-BE" sz="1600" dirty="0" err="1" smtClean="0">
                <a:ea typeface="+mn-ea"/>
                <a:cs typeface="+mn-cs"/>
              </a:rPr>
              <a:t>price</a:t>
            </a:r>
            <a:r>
              <a:rPr lang="nl-BE" sz="1600" dirty="0" smtClean="0">
                <a:ea typeface="+mn-ea"/>
                <a:cs typeface="+mn-cs"/>
              </a:rPr>
              <a:t> levels</a:t>
            </a:r>
            <a:br>
              <a:rPr lang="nl-BE" sz="1600" dirty="0" smtClean="0">
                <a:ea typeface="+mn-ea"/>
                <a:cs typeface="+mn-cs"/>
              </a:rPr>
            </a:br>
            <a:r>
              <a:rPr lang="nl-BE" sz="1600" dirty="0" smtClean="0">
                <a:ea typeface="+mn-ea"/>
                <a:cs typeface="+mn-cs"/>
              </a:rPr>
              <a:t>€ 30 - € 150</a:t>
            </a:r>
            <a:endParaRPr lang="nl-BE" sz="1600" dirty="0">
              <a:ea typeface="+mn-ea"/>
              <a:cs typeface="+mn-cs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213111" y="4149187"/>
            <a:ext cx="4749414" cy="747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T Norms" panose="02000503030000020003" pitchFamily="50" charset="0"/>
                <a:ea typeface="+mj-ea"/>
                <a:cs typeface="+mj-cs"/>
              </a:defRPr>
            </a:lvl1pPr>
          </a:lstStyle>
          <a:p>
            <a:r>
              <a:rPr lang="nl-BE" sz="1600" dirty="0" err="1" smtClean="0">
                <a:ea typeface="+mn-ea"/>
                <a:cs typeface="+mn-cs"/>
              </a:rPr>
              <a:t>covering</a:t>
            </a:r>
            <a:r>
              <a:rPr lang="nl-BE" sz="1600" dirty="0" smtClean="0">
                <a:ea typeface="+mn-ea"/>
                <a:cs typeface="+mn-cs"/>
              </a:rPr>
              <a:t> </a:t>
            </a:r>
            <a:r>
              <a:rPr lang="nl-BE" sz="1600" dirty="0" err="1" smtClean="0">
                <a:ea typeface="+mn-ea"/>
                <a:cs typeface="+mn-cs"/>
              </a:rPr>
              <a:t>all</a:t>
            </a:r>
            <a:r>
              <a:rPr lang="nl-BE" sz="1600" dirty="0" smtClean="0">
                <a:ea typeface="+mn-ea"/>
                <a:cs typeface="+mn-cs"/>
              </a:rPr>
              <a:t> </a:t>
            </a:r>
            <a:r>
              <a:rPr lang="nl-BE" sz="1600" dirty="0" err="1" smtClean="0">
                <a:ea typeface="+mn-ea"/>
                <a:cs typeface="+mn-cs"/>
              </a:rPr>
              <a:t>styles</a:t>
            </a:r>
            <a:endParaRPr lang="nl-BE" sz="1600" dirty="0" smtClean="0">
              <a:ea typeface="+mn-ea"/>
              <a:cs typeface="+mn-cs"/>
            </a:endParaRPr>
          </a:p>
          <a:p>
            <a:r>
              <a:rPr lang="nl-BE" sz="1600" dirty="0" smtClean="0">
                <a:ea typeface="+mn-ea"/>
                <a:cs typeface="+mn-cs"/>
              </a:rPr>
              <a:t>light </a:t>
            </a:r>
            <a:r>
              <a:rPr lang="nl-BE" sz="1600" dirty="0" err="1" smtClean="0">
                <a:ea typeface="+mn-ea"/>
                <a:cs typeface="+mn-cs"/>
              </a:rPr>
              <a:t>rustic</a:t>
            </a:r>
            <a:r>
              <a:rPr lang="nl-BE" sz="1600" dirty="0" smtClean="0">
                <a:ea typeface="+mn-ea"/>
                <a:cs typeface="+mn-cs"/>
              </a:rPr>
              <a:t> – </a:t>
            </a:r>
            <a:r>
              <a:rPr lang="nl-BE" sz="1600" dirty="0" err="1" smtClean="0">
                <a:ea typeface="+mn-ea"/>
                <a:cs typeface="+mn-cs"/>
              </a:rPr>
              <a:t>very</a:t>
            </a:r>
            <a:r>
              <a:rPr lang="nl-BE" sz="1600" dirty="0" smtClean="0">
                <a:ea typeface="+mn-ea"/>
                <a:cs typeface="+mn-cs"/>
              </a:rPr>
              <a:t> </a:t>
            </a:r>
            <a:r>
              <a:rPr lang="nl-BE" sz="1600" dirty="0" err="1" smtClean="0">
                <a:ea typeface="+mn-ea"/>
                <a:cs typeface="+mn-cs"/>
              </a:rPr>
              <a:t>rustic</a:t>
            </a:r>
            <a:endParaRPr lang="nl-BE" sz="1600" dirty="0" smtClean="0">
              <a:ea typeface="+mn-ea"/>
              <a:cs typeface="+mn-cs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528186" y="5271216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T Norms" panose="02000503030000020003" pitchFamily="50" charset="0"/>
                <a:ea typeface="Helvetica Light" charset="0"/>
                <a:cs typeface="Helvetica Light" charset="0"/>
              </a:rPr>
              <a:t>clean/</a:t>
            </a:r>
          </a:p>
          <a:p>
            <a:r>
              <a:rPr lang="en-US" sz="1400" dirty="0" smtClean="0">
                <a:latin typeface="TT Norms" panose="02000503030000020003" pitchFamily="50" charset="0"/>
                <a:ea typeface="Helvetica Light" charset="0"/>
                <a:cs typeface="Helvetica Light" charset="0"/>
              </a:rPr>
              <a:t>light rustic</a:t>
            </a:r>
            <a:endParaRPr lang="en-US" sz="1400" dirty="0">
              <a:latin typeface="TT Norms" panose="02000503030000020003" pitchFamily="50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9176503" y="5241623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T Norms" panose="02000503030000020003" pitchFamily="50" charset="0"/>
                <a:ea typeface="Helvetica Light" charset="0"/>
                <a:cs typeface="Helvetica Light" charset="0"/>
              </a:rPr>
              <a:t>very rustic</a:t>
            </a:r>
            <a:endParaRPr lang="en-US" sz="1400" dirty="0">
              <a:latin typeface="TT Norms" panose="02000503030000020003" pitchFamily="50" charset="0"/>
              <a:ea typeface="Helvetica Light" charset="0"/>
              <a:cs typeface="Helvetica Light" charset="0"/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7315200" y="3373250"/>
            <a:ext cx="2644877" cy="1777675"/>
          </a:xfrm>
          <a:prstGeom prst="roundRect">
            <a:avLst/>
          </a:prstGeom>
          <a:solidFill>
            <a:srgbClr val="C9252B">
              <a:alpha val="36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1776863"/>
            <a:ext cx="1031403" cy="103140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36" y="4127198"/>
            <a:ext cx="951427" cy="9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26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2" grpId="0"/>
      <p:bldP spid="13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211989" y="1254863"/>
            <a:ext cx="5805487" cy="5235744"/>
          </a:xfrm>
          <a:prstGeom prst="rect">
            <a:avLst/>
          </a:prstGeom>
          <a:noFill/>
          <a:ln>
            <a:solidFill>
              <a:srgbClr val="B19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T Norms Thin" panose="02000803020000020003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25" y="688119"/>
            <a:ext cx="5805487" cy="52357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53" y="6001583"/>
            <a:ext cx="1921173" cy="55364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708668" y="316749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Who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 is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Lamett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?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708671" y="3427098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Roots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and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milestones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708668" y="369540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The 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brand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708668" y="3963704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Our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strengths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708668" y="4232007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Type of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customers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708668" y="4500310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Product 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mix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708668" y="476861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Morava Wood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604973" y="1254863"/>
            <a:ext cx="42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TT Norms" panose="02000503030000020003" pitchFamily="50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4708126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3" grpId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0386" y="1454096"/>
            <a:ext cx="5978253" cy="12042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1200" dirty="0"/>
              <a:t>100 % vertically integrated production facility of solid wooden </a:t>
            </a:r>
            <a:r>
              <a:rPr lang="en-AU" sz="1200" dirty="0" smtClean="0"/>
              <a:t>floors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200" dirty="0" smtClean="0"/>
              <a:t>located at </a:t>
            </a:r>
            <a:r>
              <a:rPr lang="en-AU" sz="1200" dirty="0" err="1"/>
              <a:t>Unicov</a:t>
            </a:r>
            <a:r>
              <a:rPr lang="en-AU" sz="1200" dirty="0"/>
              <a:t> (North East of Czech Republic) </a:t>
            </a:r>
            <a:endParaRPr lang="en-AU" sz="1200" dirty="0" smtClean="0">
              <a:ea typeface="Hiragino Sans W0" charset="-128"/>
              <a:cs typeface="Hiragino Sans W0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1200" dirty="0" smtClean="0">
                <a:ea typeface="Hiragino Sans W0" charset="-128"/>
                <a:cs typeface="Hiragino Sans W0" charset="-128"/>
              </a:rPr>
              <a:t>fast </a:t>
            </a:r>
            <a:r>
              <a:rPr lang="en-AU" sz="1200" dirty="0">
                <a:ea typeface="Hiragino Sans W0" charset="-128"/>
                <a:cs typeface="Hiragino Sans W0" charset="-128"/>
              </a:rPr>
              <a:t>and continuous </a:t>
            </a:r>
            <a:r>
              <a:rPr lang="en-AU" sz="1200" b="1" dirty="0">
                <a:ea typeface="Hiragino Sans W0" charset="-128"/>
                <a:cs typeface="Hiragino Sans W0" charset="-128"/>
              </a:rPr>
              <a:t>wood processing </a:t>
            </a:r>
            <a:r>
              <a:rPr lang="en-AU" sz="1200" dirty="0">
                <a:ea typeface="Hiragino Sans W0" charset="-128"/>
                <a:cs typeface="Hiragino Sans W0" charset="-128"/>
              </a:rPr>
              <a:t>to ensure the </a:t>
            </a:r>
            <a:r>
              <a:rPr lang="en-AU" sz="1200" dirty="0" smtClean="0">
                <a:ea typeface="Hiragino Sans W0" charset="-128"/>
                <a:cs typeface="Hiragino Sans W0" charset="-128"/>
              </a:rPr>
              <a:t>manufacturing of </a:t>
            </a:r>
            <a:r>
              <a:rPr lang="en-AU" sz="1200" dirty="0">
                <a:ea typeface="Hiragino Sans W0" charset="-128"/>
                <a:cs typeface="Hiragino Sans W0" charset="-128"/>
              </a:rPr>
              <a:t>a high quality finished product with </a:t>
            </a:r>
            <a:r>
              <a:rPr lang="en-AU" sz="1200" dirty="0" smtClean="0">
                <a:ea typeface="Hiragino Sans W0" charset="-128"/>
                <a:cs typeface="Hiragino Sans W0" charset="-128"/>
              </a:rPr>
              <a:t>permanent </a:t>
            </a:r>
            <a:r>
              <a:rPr lang="en-AU" sz="1200" dirty="0">
                <a:ea typeface="Hiragino Sans W0" charset="-128"/>
                <a:cs typeface="Hiragino Sans W0" charset="-128"/>
              </a:rPr>
              <a:t>monitoring of </a:t>
            </a:r>
            <a:r>
              <a:rPr lang="en-AU" sz="1200" dirty="0" smtClean="0">
                <a:ea typeface="Hiragino Sans W0" charset="-128"/>
                <a:cs typeface="Hiragino Sans W0" charset="-128"/>
              </a:rPr>
              <a:t>the </a:t>
            </a:r>
            <a:r>
              <a:rPr lang="en-AU" sz="1200" b="1" dirty="0">
                <a:ea typeface="Hiragino Sans W0" charset="-128"/>
                <a:cs typeface="Hiragino Sans W0" charset="-128"/>
              </a:rPr>
              <a:t>wood moisture</a:t>
            </a:r>
          </a:p>
          <a:p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0" y="64008"/>
            <a:ext cx="1837944" cy="804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297" y="206713"/>
            <a:ext cx="1150458" cy="89292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1495765" y="1007690"/>
            <a:ext cx="199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dirty="0">
                <a:latin typeface="TT Norms" panose="02000503030000020003" pitchFamily="50" charset="0"/>
              </a:rPr>
              <a:t>Morava Wood is…</a:t>
            </a:r>
          </a:p>
        </p:txBody>
      </p:sp>
      <p:sp>
        <p:nvSpPr>
          <p:cNvPr id="13" name="Rechthoek 12"/>
          <p:cNvSpPr/>
          <p:nvPr/>
        </p:nvSpPr>
        <p:spPr>
          <a:xfrm>
            <a:off x="3097505" y="2979082"/>
            <a:ext cx="8557848" cy="1920238"/>
          </a:xfrm>
          <a:prstGeom prst="rect">
            <a:avLst/>
          </a:prstGeom>
          <a:noFill/>
          <a:ln>
            <a:solidFill>
              <a:srgbClr val="B19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34442" b="22574"/>
          <a:stretch/>
        </p:blipFill>
        <p:spPr>
          <a:xfrm>
            <a:off x="838200" y="3369304"/>
            <a:ext cx="10488939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345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33" y="894026"/>
            <a:ext cx="7812882" cy="6209071"/>
          </a:xfrm>
        </p:spPr>
      </p:pic>
      <p:sp>
        <p:nvSpPr>
          <p:cNvPr id="7" name="Tekstvak 6"/>
          <p:cNvSpPr txBox="1"/>
          <p:nvPr/>
        </p:nvSpPr>
        <p:spPr>
          <a:xfrm>
            <a:off x="5534430" y="3712529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TT Norms" panose="02000503030000020003" pitchFamily="50" charset="0"/>
              </a:rPr>
              <a:t>2006</a:t>
            </a:r>
            <a:endParaRPr lang="nl-BE" dirty="0">
              <a:latin typeface="TT Norms" panose="02000503030000020003" pitchFamily="50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510479" y="1228048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latin typeface="TT Norms" panose="02000503030000020003" pitchFamily="50" charset="0"/>
              </a:rPr>
              <a:t>2019</a:t>
            </a:r>
            <a:endParaRPr lang="nl-BE" dirty="0">
              <a:latin typeface="TT Norms" panose="02000503030000020003" pitchFamily="50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08044" y="4193251"/>
            <a:ext cx="4926386" cy="9945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TT Norms" panose="02000503030000020003" pitchFamily="50" charset="0"/>
              </a:rPr>
              <a:t>foundation of Morava wood with first mass production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TT Norms" panose="02000503030000020003" pitchFamily="50" charset="0"/>
              </a:rPr>
              <a:t>continuous investments to enlarge production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TT Norms" panose="02000503030000020003" pitchFamily="50" charset="0"/>
              </a:rPr>
              <a:t>lumber purchase solely from sustainable forests with PEFC certification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142470" y="1109679"/>
            <a:ext cx="4139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TT Norms" panose="02000503030000020003" pitchFamily="50" charset="0"/>
              </a:rPr>
              <a:t>total </a:t>
            </a:r>
            <a:r>
              <a:rPr lang="en-AU" sz="1200" dirty="0">
                <a:latin typeface="TT Norms" panose="02000503030000020003" pitchFamily="50" charset="0"/>
              </a:rPr>
              <a:t>production plant surface 20.000 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TT Norms" panose="02000503030000020003" pitchFamily="50" charset="0"/>
              </a:rPr>
              <a:t>120 </a:t>
            </a:r>
            <a:r>
              <a:rPr lang="en-AU" sz="1200" dirty="0">
                <a:latin typeface="TT Norms" panose="02000503030000020003" pitchFamily="50" charset="0"/>
              </a:rPr>
              <a:t>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TT Norms" panose="02000503030000020003" pitchFamily="50" charset="0"/>
              </a:rPr>
              <a:t>sales </a:t>
            </a:r>
            <a:r>
              <a:rPr lang="en-AU" sz="1200" dirty="0">
                <a:latin typeface="TT Norms" panose="02000503030000020003" pitchFamily="50" charset="0"/>
              </a:rPr>
              <a:t>volume </a:t>
            </a:r>
            <a:r>
              <a:rPr lang="en-AU" sz="1200" dirty="0" smtClean="0">
                <a:latin typeface="TT Norms" panose="02000503030000020003" pitchFamily="50" charset="0"/>
              </a:rPr>
              <a:t>of </a:t>
            </a:r>
            <a:r>
              <a:rPr lang="en-AU" sz="1200" dirty="0">
                <a:latin typeface="TT Norms" panose="02000503030000020003" pitchFamily="50" charset="0"/>
              </a:rPr>
              <a:t>6</a:t>
            </a:r>
            <a:r>
              <a:rPr lang="en-AU" sz="1200" dirty="0" smtClean="0">
                <a:latin typeface="TT Norms" panose="02000503030000020003" pitchFamily="50" charset="0"/>
              </a:rPr>
              <a:t>00.000 m²</a:t>
            </a:r>
            <a:endParaRPr lang="en-AU" sz="1200" dirty="0">
              <a:latin typeface="TT Norms" panose="02000503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TT Norms" panose="02000503030000020003" pitchFamily="50" charset="0"/>
              </a:rPr>
              <a:t>turnover 15 </a:t>
            </a:r>
            <a:r>
              <a:rPr lang="en-AU" sz="1200" dirty="0" err="1">
                <a:latin typeface="TT Norms" panose="02000503030000020003" pitchFamily="50" charset="0"/>
              </a:rPr>
              <a:t>mio</a:t>
            </a:r>
            <a:r>
              <a:rPr lang="en-AU" sz="1200" dirty="0">
                <a:latin typeface="TT Norms" panose="02000503030000020003" pitchFamily="50" charset="0"/>
              </a:rPr>
              <a:t> EUR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TT Norms" panose="02000503030000020003" pitchFamily="50" charset="0"/>
              </a:rPr>
              <a:t>modern</a:t>
            </a:r>
            <a:r>
              <a:rPr lang="en-AU" sz="1200" dirty="0">
                <a:latin typeface="TT Norms" panose="02000503030000020003" pitchFamily="50" charset="0"/>
              </a:rPr>
              <a:t>, </a:t>
            </a:r>
            <a:r>
              <a:rPr lang="en-AU" sz="1200" dirty="0" smtClean="0">
                <a:latin typeface="TT Norms" panose="02000503030000020003" pitchFamily="50" charset="0"/>
              </a:rPr>
              <a:t>well-</a:t>
            </a:r>
            <a:r>
              <a:rPr lang="en-AU" sz="1200" dirty="0" err="1" smtClean="0">
                <a:latin typeface="TT Norms" panose="02000503030000020003" pitchFamily="50" charset="0"/>
              </a:rPr>
              <a:t>equiped</a:t>
            </a:r>
            <a:r>
              <a:rPr lang="en-AU" sz="1200" dirty="0" smtClean="0">
                <a:latin typeface="TT Norms" panose="02000503030000020003" pitchFamily="50" charset="0"/>
              </a:rPr>
              <a:t> </a:t>
            </a:r>
            <a:r>
              <a:rPr lang="en-AU" sz="1200" dirty="0">
                <a:latin typeface="TT Norms" panose="02000503030000020003" pitchFamily="50" charset="0"/>
              </a:rPr>
              <a:t>production facilities </a:t>
            </a:r>
            <a:r>
              <a:rPr lang="en-AU" sz="1200" dirty="0" smtClean="0">
                <a:latin typeface="TT Norms" panose="02000503030000020003" pitchFamily="50" charset="0"/>
              </a:rPr>
              <a:t>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smtClean="0">
                <a:latin typeface="TT Norms" panose="02000503030000020003" pitchFamily="50" charset="0"/>
              </a:rPr>
              <a:t>state-of-the-art machinery </a:t>
            </a:r>
            <a:r>
              <a:rPr lang="en-AU" sz="1200" dirty="0">
                <a:latin typeface="TT Norms" panose="02000503030000020003" pitchFamily="50" charset="0"/>
              </a:rPr>
              <a:t>and equipment.</a:t>
            </a:r>
          </a:p>
          <a:p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88490" y="97998"/>
            <a:ext cx="1868129" cy="828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5" y="163089"/>
            <a:ext cx="903809" cy="701492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4804967" y="313097"/>
            <a:ext cx="213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dirty="0" err="1">
                <a:latin typeface="TT Norms" panose="02000503030000020003" pitchFamily="50" charset="0"/>
              </a:rPr>
              <a:t>Roots</a:t>
            </a:r>
            <a:r>
              <a:rPr lang="nl-BE" dirty="0">
                <a:latin typeface="TT Norms" panose="02000503030000020003" pitchFamily="50" charset="0"/>
              </a:rPr>
              <a:t> &amp; </a:t>
            </a:r>
            <a:r>
              <a:rPr lang="nl-BE" dirty="0" err="1">
                <a:latin typeface="TT Norms" panose="02000503030000020003" pitchFamily="50" charset="0"/>
              </a:rPr>
              <a:t>m</a:t>
            </a:r>
            <a:r>
              <a:rPr lang="nl-BE" dirty="0" err="1" smtClean="0">
                <a:latin typeface="TT Norms" panose="02000503030000020003" pitchFamily="50" charset="0"/>
              </a:rPr>
              <a:t>ilestones</a:t>
            </a:r>
            <a:endParaRPr lang="nl-BE" dirty="0">
              <a:latin typeface="TT Norms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6279"/>
          </a:xfrm>
        </p:spPr>
        <p:txBody>
          <a:bodyPr>
            <a:normAutofit/>
          </a:bodyPr>
          <a:lstStyle/>
          <a:p>
            <a:pPr algn="ctr"/>
            <a:r>
              <a:rPr lang="nl-BE" sz="1800" dirty="0" err="1">
                <a:ea typeface="+mn-ea"/>
                <a:cs typeface="+mn-cs"/>
              </a:rPr>
              <a:t>Our</a:t>
            </a:r>
            <a:r>
              <a:rPr lang="nl-BE" sz="1800" dirty="0">
                <a:ea typeface="+mn-ea"/>
                <a:cs typeface="+mn-cs"/>
              </a:rPr>
              <a:t> </a:t>
            </a:r>
            <a:r>
              <a:rPr lang="nl-BE" sz="1800" dirty="0" err="1">
                <a:ea typeface="+mn-ea"/>
                <a:cs typeface="+mn-cs"/>
              </a:rPr>
              <a:t>strengths</a:t>
            </a:r>
            <a:endParaRPr lang="nl-BE" sz="1800" dirty="0">
              <a:ea typeface="+mn-ea"/>
              <a:cs typeface="+mn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767830" y="1419770"/>
            <a:ext cx="307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rgbClr val="B19679"/>
                </a:solidFill>
                <a:latin typeface="TT Norms" panose="02000503030000020003" pitchFamily="50" charset="0"/>
              </a:rPr>
              <a:t>CRAFTMANSHIP</a:t>
            </a:r>
          </a:p>
          <a:p>
            <a:r>
              <a:rPr lang="nl-BE" sz="1200" dirty="0" err="1" smtClean="0">
                <a:latin typeface="TT Norms" panose="02000503030000020003" pitchFamily="50" charset="0"/>
              </a:rPr>
              <a:t>by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experienced</a:t>
            </a:r>
            <a:r>
              <a:rPr lang="nl-BE" sz="1200" dirty="0" smtClean="0">
                <a:latin typeface="TT Norms" panose="02000503030000020003" pitchFamily="50" charset="0"/>
              </a:rPr>
              <a:t>, </a:t>
            </a:r>
            <a:r>
              <a:rPr lang="nl-BE" sz="1200" dirty="0" err="1" smtClean="0">
                <a:latin typeface="TT Norms" panose="02000503030000020003" pitchFamily="50" charset="0"/>
              </a:rPr>
              <a:t>highly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trained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and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motivated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staff</a:t>
            </a:r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767830" y="2293063"/>
            <a:ext cx="326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>
                <a:solidFill>
                  <a:srgbClr val="B19679"/>
                </a:solidFill>
                <a:latin typeface="TT Norms" panose="02000503030000020003" pitchFamily="50" charset="0"/>
              </a:rPr>
              <a:t>CONTINUOUS SUPPLY</a:t>
            </a:r>
          </a:p>
          <a:p>
            <a:r>
              <a:rPr lang="nl-BE" sz="1200" dirty="0" smtClean="0">
                <a:latin typeface="TT Norms" panose="02000503030000020003" pitchFamily="50" charset="0"/>
              </a:rPr>
              <a:t>of </a:t>
            </a:r>
            <a:r>
              <a:rPr lang="nl-BE" sz="1200" dirty="0" err="1" smtClean="0">
                <a:latin typeface="TT Norms" panose="02000503030000020003" pitchFamily="50" charset="0"/>
              </a:rPr>
              <a:t>raw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material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with</a:t>
            </a:r>
            <a:r>
              <a:rPr lang="nl-BE" sz="1200" dirty="0" smtClean="0">
                <a:latin typeface="TT Norms" panose="02000503030000020003" pitchFamily="50" charset="0"/>
              </a:rPr>
              <a:t> on-</a:t>
            </a:r>
            <a:r>
              <a:rPr lang="nl-BE" sz="1200" dirty="0" err="1" smtClean="0">
                <a:latin typeface="TT Norms" panose="02000503030000020003" pitchFamily="50" charset="0"/>
              </a:rPr>
              <a:t>going</a:t>
            </a:r>
            <a:r>
              <a:rPr lang="nl-BE" sz="1200" dirty="0" smtClean="0">
                <a:latin typeface="TT Norms" panose="02000503030000020003" pitchFamily="50" charset="0"/>
              </a:rPr>
              <a:t> control on </a:t>
            </a:r>
            <a:r>
              <a:rPr lang="nl-BE" sz="1200" dirty="0" err="1" smtClean="0">
                <a:latin typeface="TT Norms" panose="02000503030000020003" pitchFamily="50" charset="0"/>
              </a:rPr>
              <a:t>grading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and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humidity</a:t>
            </a:r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767830" y="3166356"/>
            <a:ext cx="307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>
                <a:solidFill>
                  <a:srgbClr val="B19679"/>
                </a:solidFill>
                <a:latin typeface="TT Norms" panose="02000503030000020003" pitchFamily="50" charset="0"/>
              </a:rPr>
              <a:t>SUSTAINABILITY</a:t>
            </a:r>
          </a:p>
          <a:p>
            <a:r>
              <a:rPr lang="nl-BE" sz="1200" dirty="0" err="1" smtClean="0">
                <a:latin typeface="TT Norms" panose="02000503030000020003" pitchFamily="50" charset="0"/>
              </a:rPr>
              <a:t>purchase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according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to</a:t>
            </a:r>
            <a:r>
              <a:rPr lang="nl-BE" sz="1200" dirty="0" smtClean="0">
                <a:latin typeface="TT Norms" panose="02000503030000020003" pitchFamily="50" charset="0"/>
              </a:rPr>
              <a:t> PEFC chain-of-</a:t>
            </a:r>
            <a:r>
              <a:rPr lang="nl-BE" sz="1200" dirty="0" err="1" smtClean="0">
                <a:latin typeface="TT Norms" panose="02000503030000020003" pitchFamily="50" charset="0"/>
              </a:rPr>
              <a:t>custody</a:t>
            </a:r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767830" y="4039649"/>
            <a:ext cx="279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>
                <a:solidFill>
                  <a:srgbClr val="B19679"/>
                </a:solidFill>
                <a:latin typeface="TT Norms" panose="02000503030000020003" pitchFamily="50" charset="0"/>
              </a:rPr>
              <a:t>INVESTMENT</a:t>
            </a:r>
          </a:p>
          <a:p>
            <a:r>
              <a:rPr lang="nl-BE" sz="1200" dirty="0" err="1" smtClean="0">
                <a:latin typeface="TT Norms" panose="02000503030000020003" pitchFamily="50" charset="0"/>
              </a:rPr>
              <a:t>All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facilities</a:t>
            </a:r>
            <a:r>
              <a:rPr lang="nl-BE" sz="1200" dirty="0" smtClean="0">
                <a:latin typeface="TT Norms" panose="02000503030000020003" pitchFamily="50" charset="0"/>
              </a:rPr>
              <a:t> are </a:t>
            </a:r>
            <a:r>
              <a:rPr lang="nl-BE" sz="1200" dirty="0" err="1" smtClean="0">
                <a:latin typeface="TT Norms" panose="02000503030000020003" pitchFamily="50" charset="0"/>
              </a:rPr>
              <a:t>acclimatized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and</a:t>
            </a:r>
            <a:r>
              <a:rPr lang="nl-BE" sz="1200" dirty="0" smtClean="0">
                <a:latin typeface="TT Norms" panose="02000503030000020003" pitchFamily="50" charset="0"/>
              </a:rPr>
              <a:t> have modern </a:t>
            </a:r>
            <a:r>
              <a:rPr lang="nl-BE" sz="1200" dirty="0" err="1" smtClean="0">
                <a:latin typeface="TT Norms" panose="02000503030000020003" pitchFamily="50" charset="0"/>
              </a:rPr>
              <a:t>machinery</a:t>
            </a:r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7767830" y="4912941"/>
            <a:ext cx="3073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rgbClr val="B19679"/>
                </a:solidFill>
                <a:latin typeface="TT Norms" panose="02000503030000020003" pitchFamily="50" charset="0"/>
              </a:rPr>
              <a:t>STANDARDIZED OFFER</a:t>
            </a:r>
            <a:endParaRPr lang="nl-BE" sz="1200" b="1" dirty="0">
              <a:solidFill>
                <a:srgbClr val="B19679"/>
              </a:solidFill>
              <a:latin typeface="TT Norms" panose="02000503030000020003" pitchFamily="50" charset="0"/>
            </a:endParaRPr>
          </a:p>
          <a:p>
            <a:r>
              <a:rPr lang="nl-BE" sz="1200" dirty="0" smtClean="0">
                <a:latin typeface="TT Norms" panose="02000503030000020003" pitchFamily="50" charset="0"/>
              </a:rPr>
              <a:t>standard </a:t>
            </a:r>
            <a:r>
              <a:rPr lang="nl-BE" sz="1200" dirty="0" err="1" smtClean="0">
                <a:latin typeface="TT Norms" panose="02000503030000020003" pitchFamily="50" charset="0"/>
              </a:rPr>
              <a:t>supply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solid</a:t>
            </a:r>
            <a:r>
              <a:rPr lang="nl-BE" sz="1200" dirty="0" smtClean="0"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latin typeface="TT Norms" panose="02000503030000020003" pitchFamily="50" charset="0"/>
              </a:rPr>
              <a:t>wood</a:t>
            </a:r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0" y="-13268"/>
            <a:ext cx="1837944" cy="804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945" y="206714"/>
            <a:ext cx="903809" cy="70149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" y="0"/>
            <a:ext cx="3010664" cy="315645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21" y="2537567"/>
            <a:ext cx="3178556" cy="320078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542"/>
            <a:ext cx="3327793" cy="33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48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Afbeelding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945" y="206714"/>
            <a:ext cx="903809" cy="7014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6" b="9148"/>
          <a:stretch/>
        </p:blipFill>
        <p:spPr>
          <a:xfrm>
            <a:off x="-2329784" y="0"/>
            <a:ext cx="8678808" cy="696123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086108" y="2202093"/>
            <a:ext cx="2246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dirty="0" err="1">
                <a:latin typeface="TT Norms" panose="02000503030000020003" pitchFamily="50" charset="0"/>
              </a:rPr>
              <a:t>Production</a:t>
            </a:r>
            <a:r>
              <a:rPr lang="nl-BE" dirty="0">
                <a:latin typeface="TT Norms" panose="02000503030000020003" pitchFamily="50" charset="0"/>
              </a:rPr>
              <a:t> concept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01547" y="2998068"/>
            <a:ext cx="40034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BE"/>
            </a:defPPr>
            <a:lvl1pPr>
              <a:defRPr sz="1200">
                <a:latin typeface="TT Norms Thin" panose="02000803020000020003" pitchFamily="50" charset="0"/>
                <a:ea typeface="Hiragino Sans W0" charset="-128"/>
                <a:cs typeface="Hiragino Sans W0" charset="-128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>
                <a:latin typeface="TT Norms" panose="02000503030000020003" pitchFamily="50" charset="0"/>
              </a:rPr>
              <a:t>only</a:t>
            </a:r>
            <a:r>
              <a:rPr lang="nl-BE" sz="1400" dirty="0">
                <a:latin typeface="TT Norms" panose="02000503030000020003" pitchFamily="50" charset="0"/>
              </a:rPr>
              <a:t> European </a:t>
            </a:r>
            <a:r>
              <a:rPr lang="nl-BE" sz="1400" dirty="0" err="1">
                <a:latin typeface="TT Norms" panose="02000503030000020003" pitchFamily="50" charset="0"/>
              </a:rPr>
              <a:t>oak</a:t>
            </a:r>
            <a:endParaRPr lang="nl-BE" sz="1400" dirty="0">
              <a:latin typeface="TT Norms" panose="02000503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TT Norms" panose="02000503030000020003" pitchFamily="50" charset="0"/>
              </a:rPr>
              <a:t>3 </a:t>
            </a:r>
            <a:r>
              <a:rPr lang="nl-BE" sz="1400" dirty="0" err="1">
                <a:latin typeface="TT Norms" panose="02000503030000020003" pitchFamily="50" charset="0"/>
              </a:rPr>
              <a:t>widths</a:t>
            </a:r>
            <a:r>
              <a:rPr lang="nl-BE" sz="1400" dirty="0">
                <a:latin typeface="TT Norms" panose="02000503030000020003" pitchFamily="50" charset="0"/>
              </a:rPr>
              <a:t>: 90mm – 120mm – 150mm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>
                <a:latin typeface="TT Norms" panose="02000503030000020003" pitchFamily="50" charset="0"/>
              </a:rPr>
              <a:t>thickness</a:t>
            </a:r>
            <a:r>
              <a:rPr lang="nl-BE" sz="1400" dirty="0">
                <a:latin typeface="TT Norms" panose="02000503030000020003" pitchFamily="50" charset="0"/>
              </a:rPr>
              <a:t>: 15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TT Norms" panose="02000503030000020003" pitchFamily="50" charset="0"/>
              </a:rPr>
              <a:t>1 </a:t>
            </a:r>
            <a:r>
              <a:rPr lang="nl-BE" sz="1400" dirty="0" err="1">
                <a:latin typeface="TT Norms" panose="02000503030000020003" pitchFamily="50" charset="0"/>
              </a:rPr>
              <a:t>grading</a:t>
            </a:r>
            <a:r>
              <a:rPr lang="nl-BE" sz="1400" dirty="0">
                <a:latin typeface="TT Norms" panose="02000503030000020003" pitchFamily="50" charset="0"/>
              </a:rPr>
              <a:t>: ABC mixed ‘</a:t>
            </a:r>
            <a:r>
              <a:rPr lang="nl-BE" sz="1400" dirty="0" err="1">
                <a:latin typeface="TT Norms" panose="02000503030000020003" pitchFamily="50" charset="0"/>
              </a:rPr>
              <a:t>rustic</a:t>
            </a:r>
            <a:r>
              <a:rPr lang="nl-BE" sz="1400" dirty="0">
                <a:latin typeface="TT Norms" panose="02000503030000020003" pitchFamily="50" charset="0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TT Norms" panose="02000503030000020003" pitchFamily="50" charset="0"/>
              </a:rPr>
              <a:t>UV </a:t>
            </a:r>
            <a:r>
              <a:rPr lang="nl-BE" sz="1400" dirty="0" err="1">
                <a:latin typeface="TT Norms" panose="02000503030000020003" pitchFamily="50" charset="0"/>
              </a:rPr>
              <a:t>oiled</a:t>
            </a:r>
            <a:r>
              <a:rPr lang="nl-BE" sz="1400" dirty="0">
                <a:latin typeface="TT Norms" panose="02000503030000020003" pitchFamily="50" charset="0"/>
              </a:rPr>
              <a:t> high </a:t>
            </a:r>
            <a:r>
              <a:rPr lang="nl-BE" sz="1400" dirty="0" err="1">
                <a:latin typeface="TT Norms" panose="02000503030000020003" pitchFamily="50" charset="0"/>
              </a:rPr>
              <a:t>quality</a:t>
            </a:r>
            <a:r>
              <a:rPr lang="nl-BE" sz="1400" dirty="0">
                <a:latin typeface="TT Norms" panose="02000503030000020003" pitchFamily="50" charset="0"/>
              </a:rPr>
              <a:t> </a:t>
            </a:r>
            <a:r>
              <a:rPr lang="nl-BE" sz="1400" dirty="0" err="1">
                <a:latin typeface="TT Norms" panose="02000503030000020003" pitchFamily="50" charset="0"/>
              </a:rPr>
              <a:t>applications</a:t>
            </a:r>
            <a:endParaRPr lang="nl-BE" sz="1400" dirty="0">
              <a:latin typeface="TT Norms" panose="02000503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>
                <a:latin typeface="TT Norms" panose="02000503030000020003" pitchFamily="50" charset="0"/>
              </a:rPr>
              <a:t>lacquered</a:t>
            </a:r>
            <a:endParaRPr lang="nl-BE" sz="1400" dirty="0">
              <a:latin typeface="TT Norms" panose="02000503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err="1">
                <a:latin typeface="TT Norms" panose="02000503030000020003" pitchFamily="50" charset="0"/>
              </a:rPr>
              <a:t>average</a:t>
            </a:r>
            <a:r>
              <a:rPr lang="nl-BE" sz="1400" dirty="0">
                <a:latin typeface="TT Norms" panose="02000503030000020003" pitchFamily="50" charset="0"/>
              </a:rPr>
              <a:t> </a:t>
            </a:r>
            <a:r>
              <a:rPr lang="nl-BE" sz="1400" dirty="0" err="1">
                <a:latin typeface="TT Norms" panose="02000503030000020003" pitchFamily="50" charset="0"/>
              </a:rPr>
              <a:t>lengths</a:t>
            </a:r>
            <a:r>
              <a:rPr lang="nl-BE" sz="1400" dirty="0">
                <a:latin typeface="TT Norms" panose="02000503030000020003" pitchFamily="50" charset="0"/>
              </a:rPr>
              <a:t> up </a:t>
            </a:r>
            <a:r>
              <a:rPr lang="nl-BE" sz="1400" dirty="0" err="1">
                <a:latin typeface="TT Norms" panose="02000503030000020003" pitchFamily="50" charset="0"/>
              </a:rPr>
              <a:t>to</a:t>
            </a:r>
            <a:r>
              <a:rPr lang="nl-BE" sz="1400" dirty="0">
                <a:latin typeface="TT Norms" panose="02000503030000020003" pitchFamily="50" charset="0"/>
              </a:rPr>
              <a:t> 1.100mm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TT Norms" panose="02000503030000020003" pitchFamily="50" charset="0"/>
              </a:rPr>
              <a:t>standard Tongue </a:t>
            </a:r>
            <a:r>
              <a:rPr lang="nl-BE" sz="1400" dirty="0" err="1">
                <a:latin typeface="TT Norms" panose="02000503030000020003" pitchFamily="50" charset="0"/>
              </a:rPr>
              <a:t>and</a:t>
            </a:r>
            <a:r>
              <a:rPr lang="nl-BE" sz="1400" dirty="0">
                <a:latin typeface="TT Norms" panose="02000503030000020003" pitchFamily="50" charset="0"/>
              </a:rPr>
              <a:t> Groove (click </a:t>
            </a:r>
            <a:r>
              <a:rPr lang="nl-BE" sz="1400" dirty="0" err="1">
                <a:latin typeface="TT Norms" panose="02000503030000020003" pitchFamily="50" charset="0"/>
              </a:rPr>
              <a:t>possible</a:t>
            </a:r>
            <a:r>
              <a:rPr lang="nl-BE" sz="1400" dirty="0">
                <a:latin typeface="TT Norms" panose="02000503030000020003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18464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3661" y="2232627"/>
            <a:ext cx="4755115" cy="340689"/>
          </a:xfrm>
        </p:spPr>
        <p:txBody>
          <a:bodyPr>
            <a:noAutofit/>
          </a:bodyPr>
          <a:lstStyle/>
          <a:p>
            <a:r>
              <a:rPr lang="nl-BE" sz="1800" dirty="0" err="1" smtClean="0"/>
              <a:t>Lamett</a:t>
            </a:r>
            <a:r>
              <a:rPr lang="nl-BE" sz="1800" dirty="0"/>
              <a:t> </a:t>
            </a:r>
            <a:r>
              <a:rPr lang="nl-BE" sz="1800" dirty="0" smtClean="0"/>
              <a:t>is…</a:t>
            </a:r>
            <a:endParaRPr lang="nl-BE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43959" y="3001107"/>
            <a:ext cx="5271833" cy="24757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1200" dirty="0" smtClean="0"/>
              <a:t>a </a:t>
            </a:r>
            <a:r>
              <a:rPr lang="nl-BE" sz="1200" dirty="0" err="1" smtClean="0"/>
              <a:t>flooring</a:t>
            </a:r>
            <a:r>
              <a:rPr lang="nl-BE" sz="1200" dirty="0" smtClean="0"/>
              <a:t> expert: </a:t>
            </a:r>
            <a:r>
              <a:rPr lang="nl-BE" sz="1200" dirty="0" err="1" smtClean="0"/>
              <a:t>Parquet</a:t>
            </a:r>
            <a:r>
              <a:rPr lang="nl-BE" sz="1200" dirty="0" smtClean="0"/>
              <a:t> </a:t>
            </a:r>
            <a:r>
              <a:rPr lang="nl-BE" sz="1200" dirty="0" err="1" smtClean="0"/>
              <a:t>and</a:t>
            </a:r>
            <a:r>
              <a:rPr lang="nl-BE" sz="1200" dirty="0" smtClean="0"/>
              <a:t> </a:t>
            </a:r>
            <a:r>
              <a:rPr lang="nl-BE" sz="1200" dirty="0" err="1" smtClean="0"/>
              <a:t>ParquetVinyl</a:t>
            </a:r>
            <a:endParaRPr lang="nl-BE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 smtClean="0"/>
              <a:t>a producer </a:t>
            </a:r>
            <a:r>
              <a:rPr lang="nl-BE" sz="1200" dirty="0" err="1" smtClean="0"/>
              <a:t>and</a:t>
            </a:r>
            <a:r>
              <a:rPr lang="nl-BE" sz="1200" dirty="0" smtClean="0"/>
              <a:t> </a:t>
            </a:r>
            <a:r>
              <a:rPr lang="nl-BE" sz="1200" dirty="0" err="1" smtClean="0"/>
              <a:t>distributor</a:t>
            </a:r>
            <a:endParaRPr lang="nl-BE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 smtClean="0"/>
              <a:t>a sales &amp; marketing </a:t>
            </a:r>
            <a:r>
              <a:rPr lang="en-GB" sz="1200" dirty="0" smtClean="0"/>
              <a:t>organisation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1200" dirty="0" smtClean="0"/>
              <a:t>has a 24/7 service team</a:t>
            </a:r>
          </a:p>
        </p:txBody>
      </p:sp>
      <p:sp>
        <p:nvSpPr>
          <p:cNvPr id="8" name="Rechthoek 7"/>
          <p:cNvSpPr/>
          <p:nvPr/>
        </p:nvSpPr>
        <p:spPr>
          <a:xfrm>
            <a:off x="7555516" y="1256457"/>
            <a:ext cx="3430368" cy="4527215"/>
          </a:xfrm>
          <a:prstGeom prst="rect">
            <a:avLst/>
          </a:prstGeom>
          <a:noFill/>
          <a:ln>
            <a:solidFill>
              <a:srgbClr val="B19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T Norms Light" panose="02000503020000020003" pitchFamily="50" charset="0"/>
            </a:endParaRPr>
          </a:p>
        </p:txBody>
      </p:sp>
      <p:sp>
        <p:nvSpPr>
          <p:cNvPr id="5" name="Rechthoek 4"/>
          <p:cNvSpPr/>
          <p:nvPr/>
        </p:nvSpPr>
        <p:spPr>
          <a:xfrm flipV="1">
            <a:off x="1563305" y="2099807"/>
            <a:ext cx="5643740" cy="45719"/>
          </a:xfrm>
          <a:prstGeom prst="rect">
            <a:avLst/>
          </a:prstGeom>
          <a:solidFill>
            <a:srgbClr val="B19679"/>
          </a:solidFill>
          <a:ln>
            <a:solidFill>
              <a:srgbClr val="B19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T Norms Light" panose="02000503020000020003" pitchFamily="50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90"/>
          <a:stretch/>
        </p:blipFill>
        <p:spPr>
          <a:xfrm>
            <a:off x="7793188" y="1876285"/>
            <a:ext cx="3770162" cy="35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59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299980" y="3735265"/>
            <a:ext cx="1945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err="1" smtClean="0">
                <a:latin typeface="TT Norms Light" panose="02000503020000020003" pitchFamily="50" charset="0"/>
              </a:rPr>
              <a:t>Lamett</a:t>
            </a:r>
            <a:r>
              <a:rPr lang="nl-BE" sz="1200" dirty="0" smtClean="0">
                <a:latin typeface="TT Norms Light" panose="02000503020000020003" pitchFamily="50" charset="0"/>
              </a:rPr>
              <a:t> Europe</a:t>
            </a:r>
          </a:p>
          <a:p>
            <a:pPr algn="ctr"/>
            <a:r>
              <a:rPr lang="nl-BE" sz="1200" dirty="0" smtClean="0">
                <a:latin typeface="TT Norms Light" panose="02000503020000020003" pitchFamily="50" charset="0"/>
              </a:rPr>
              <a:t>Ter </a:t>
            </a:r>
            <a:r>
              <a:rPr lang="nl-BE" sz="1200" dirty="0" err="1" smtClean="0">
                <a:latin typeface="TT Norms Light" panose="02000503020000020003" pitchFamily="50" charset="0"/>
              </a:rPr>
              <a:t>Donkt</a:t>
            </a:r>
            <a:r>
              <a:rPr lang="nl-BE" sz="1200" dirty="0" smtClean="0">
                <a:latin typeface="TT Norms Light" panose="02000503020000020003" pitchFamily="50" charset="0"/>
              </a:rPr>
              <a:t> 2</a:t>
            </a:r>
          </a:p>
          <a:p>
            <a:pPr algn="ctr"/>
            <a:r>
              <a:rPr lang="nl-BE" sz="1200" dirty="0" smtClean="0">
                <a:latin typeface="TT Norms Light" panose="02000503020000020003" pitchFamily="50" charset="0"/>
              </a:rPr>
              <a:t>8540 Deerlijk</a:t>
            </a:r>
          </a:p>
          <a:p>
            <a:pPr algn="ctr"/>
            <a:r>
              <a:rPr lang="nl-BE" sz="1200" dirty="0" smtClean="0">
                <a:latin typeface="TT Norms Light" panose="02000503020000020003" pitchFamily="50" charset="0"/>
              </a:rPr>
              <a:t>Belgium</a:t>
            </a:r>
          </a:p>
          <a:p>
            <a:pPr algn="ctr"/>
            <a:endParaRPr lang="nl-BE" sz="1200" dirty="0">
              <a:latin typeface="TT Norms Light" panose="02000503020000020003" pitchFamily="50" charset="0"/>
            </a:endParaRPr>
          </a:p>
          <a:p>
            <a:pPr algn="ctr"/>
            <a:r>
              <a:rPr lang="nl-BE" sz="1200" dirty="0">
                <a:latin typeface="TT Norms Light" panose="02000503020000020003" pitchFamily="50" charset="0"/>
                <a:hlinkClick r:id="rId2"/>
              </a:rPr>
              <a:t>info@lamett.eu</a:t>
            </a:r>
            <a:endParaRPr lang="nl-BE" sz="1200" dirty="0">
              <a:latin typeface="TT Norms Light" panose="02000503020000020003" pitchFamily="50" charset="0"/>
            </a:endParaRPr>
          </a:p>
          <a:p>
            <a:pPr algn="ctr"/>
            <a:r>
              <a:rPr lang="nl-BE" sz="1200" dirty="0">
                <a:latin typeface="TT Norms Light" panose="02000503020000020003" pitchFamily="50" charset="0"/>
                <a:hlinkClick r:id="rId3"/>
              </a:rPr>
              <a:t>www.lamett.eu</a:t>
            </a:r>
            <a:endParaRPr lang="nl-BE" sz="1200" dirty="0">
              <a:latin typeface="TT Norms Light" panose="02000503020000020003" pitchFamily="50" charset="0"/>
            </a:endParaRPr>
          </a:p>
          <a:p>
            <a:pPr algn="ctr"/>
            <a:endParaRPr lang="nl-BE" sz="1200" dirty="0">
              <a:latin typeface="TT Norms Light" panose="02000503020000020003" pitchFamily="50" charset="0"/>
            </a:endParaRPr>
          </a:p>
          <a:p>
            <a:pPr algn="ctr"/>
            <a:endParaRPr lang="nl-BE" sz="1200" dirty="0">
              <a:latin typeface="TT Norms Light" panose="02000503020000020003" pitchFamily="50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17" y="2170917"/>
            <a:ext cx="3321724" cy="1702993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108155"/>
            <a:ext cx="2202426" cy="904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24826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211989" y="1254863"/>
            <a:ext cx="5805487" cy="5235744"/>
          </a:xfrm>
          <a:prstGeom prst="rect">
            <a:avLst/>
          </a:prstGeom>
          <a:noFill/>
          <a:ln>
            <a:solidFill>
              <a:srgbClr val="B19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B19679"/>
              </a:solidFill>
              <a:latin typeface="TT Norms Thin" panose="02000803020000020003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25" y="688119"/>
            <a:ext cx="5805487" cy="52357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53" y="6001583"/>
            <a:ext cx="1921173" cy="55364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708668" y="316749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Who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 is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Lamett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?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708671" y="3427098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Roots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and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milestones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708668" y="369540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The 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brand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708668" y="3963704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Our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s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trengths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708668" y="4232007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Type of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customers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708668" y="4500310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Product 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mix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708668" y="476861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Morava Wood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604973" y="1254863"/>
            <a:ext cx="42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TT Norms" panose="02000503030000020003" pitchFamily="50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2619753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7631" y="252003"/>
            <a:ext cx="7531608" cy="662397"/>
          </a:xfrm>
        </p:spPr>
        <p:txBody>
          <a:bodyPr>
            <a:normAutofit/>
          </a:bodyPr>
          <a:lstStyle/>
          <a:p>
            <a:pPr algn="ctr"/>
            <a:r>
              <a:rPr lang="nl-BE" sz="1800" dirty="0" err="1" smtClean="0"/>
              <a:t>Roots</a:t>
            </a:r>
            <a:r>
              <a:rPr lang="nl-BE" sz="1800" dirty="0" smtClean="0"/>
              <a:t> &amp; </a:t>
            </a:r>
            <a:r>
              <a:rPr lang="nl-BE" sz="1800" dirty="0" err="1" smtClean="0"/>
              <a:t>milestones</a:t>
            </a:r>
            <a:endParaRPr lang="nl-BE" sz="18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283899" y="2231066"/>
            <a:ext cx="41938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TT Norms" panose="02000503030000020003" pitchFamily="50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TT Norms" panose="02000503030000020003" pitchFamily="50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TT Norms" panose="02000503030000020003" pitchFamily="50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TT Norms" panose="02000503030000020003" pitchFamily="50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TT Norms" panose="02000503030000020003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>
              <a:latin typeface="TT Norms Light" panose="02000503020000020003" pitchFamily="50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1" y="2830300"/>
            <a:ext cx="2195969" cy="36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"/>
          <a:stretch/>
        </p:blipFill>
        <p:spPr>
          <a:xfrm>
            <a:off x="2854496" y="2830297"/>
            <a:ext cx="1982976" cy="31604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28" y="2830297"/>
            <a:ext cx="2322751" cy="37645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"/>
          <a:stretch/>
        </p:blipFill>
        <p:spPr>
          <a:xfrm>
            <a:off x="7182975" y="2830297"/>
            <a:ext cx="2255993" cy="337385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367" y="2776232"/>
            <a:ext cx="2538652" cy="381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265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211989" y="1254863"/>
            <a:ext cx="5805487" cy="5235744"/>
          </a:xfrm>
          <a:prstGeom prst="rect">
            <a:avLst/>
          </a:prstGeom>
          <a:noFill/>
          <a:ln>
            <a:solidFill>
              <a:srgbClr val="B19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T Norms Thin" panose="02000803020000020003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25" y="688119"/>
            <a:ext cx="5805487" cy="52357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53" y="6001583"/>
            <a:ext cx="1921173" cy="55364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708668" y="316749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Who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 is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Lamett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?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708671" y="3427098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Roots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and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milestones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708668" y="369540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The 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brand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708668" y="3963704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Our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strengths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708668" y="4232007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Type of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customers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708668" y="4500310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Product 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mix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708668" y="476861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Morava Wood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604973" y="1254863"/>
            <a:ext cx="42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TT Norms" panose="02000503030000020003" pitchFamily="50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476935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9" grpId="1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190"/>
          </a:xfrm>
        </p:spPr>
        <p:txBody>
          <a:bodyPr>
            <a:normAutofit/>
          </a:bodyPr>
          <a:lstStyle/>
          <a:p>
            <a:pPr algn="ctr"/>
            <a:r>
              <a:rPr lang="nl-BE" sz="1800" dirty="0" err="1">
                <a:ea typeface="+mn-ea"/>
                <a:cs typeface="+mn-cs"/>
              </a:rPr>
              <a:t>Lamett</a:t>
            </a:r>
            <a:r>
              <a:rPr lang="nl-BE" sz="1800" dirty="0">
                <a:ea typeface="+mn-ea"/>
                <a:cs typeface="+mn-cs"/>
              </a:rPr>
              <a:t> in </a:t>
            </a:r>
            <a:r>
              <a:rPr lang="nl-BE" sz="1800" dirty="0" err="1">
                <a:ea typeface="+mn-ea"/>
                <a:cs typeface="+mn-cs"/>
              </a:rPr>
              <a:t>the</a:t>
            </a:r>
            <a:r>
              <a:rPr lang="nl-BE" sz="1800" dirty="0">
                <a:ea typeface="+mn-ea"/>
                <a:cs typeface="+mn-cs"/>
              </a:rPr>
              <a:t> </a:t>
            </a:r>
            <a:r>
              <a:rPr lang="nl-BE" sz="1800" dirty="0" err="1">
                <a:ea typeface="+mn-ea"/>
                <a:cs typeface="+mn-cs"/>
              </a:rPr>
              <a:t>world</a:t>
            </a:r>
            <a:endParaRPr lang="nl-BE" sz="1800" dirty="0">
              <a:ea typeface="+mn-ea"/>
              <a:cs typeface="+mn-c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" y="961534"/>
            <a:ext cx="12023989" cy="668360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2762053"/>
            <a:ext cx="364676" cy="3646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69" y="2762053"/>
            <a:ext cx="364676" cy="3646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78" y="2651834"/>
            <a:ext cx="364676" cy="3646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23" y="2579715"/>
            <a:ext cx="364676" cy="36467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61" y="3415903"/>
            <a:ext cx="364676" cy="36467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330328" y="1931043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FF0000"/>
                </a:solidFill>
                <a:latin typeface="TT Norms" panose="02000503030000020003" pitchFamily="50" charset="0"/>
              </a:rPr>
              <a:t>Deerlijk</a:t>
            </a:r>
            <a:endParaRPr lang="nl-BE" sz="1200" dirty="0">
              <a:solidFill>
                <a:srgbClr val="FF0000"/>
              </a:solidFill>
              <a:latin typeface="TT Norms" panose="02000503030000020003" pitchFamily="50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249170" y="1769822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FF0000"/>
                </a:solidFill>
                <a:latin typeface="TT Norms" panose="02000503030000020003" pitchFamily="50" charset="0"/>
              </a:rPr>
              <a:t>Moscow</a:t>
            </a:r>
            <a:endParaRPr lang="nl-BE" sz="1200" dirty="0">
              <a:solidFill>
                <a:srgbClr val="FF0000"/>
              </a:solidFill>
              <a:latin typeface="TT Norms" panose="02000503030000020003" pitchFamily="50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304462" y="1510358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smtClean="0">
                <a:solidFill>
                  <a:srgbClr val="FF0000"/>
                </a:solidFill>
                <a:latin typeface="TT Norms" panose="02000503030000020003" pitchFamily="50" charset="0"/>
              </a:rPr>
              <a:t>Shanghai</a:t>
            </a:r>
            <a:endParaRPr lang="nl-BE" sz="1200" dirty="0">
              <a:solidFill>
                <a:srgbClr val="FF0000"/>
              </a:solidFill>
              <a:latin typeface="TT Norms" panose="02000503030000020003" pitchFamily="50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283362" y="1654044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FF0000"/>
                </a:solidFill>
                <a:latin typeface="TT Norms" panose="02000503030000020003" pitchFamily="50" charset="0"/>
              </a:rPr>
              <a:t>Dallas</a:t>
            </a:r>
            <a:endParaRPr lang="nl-BE" sz="1200" dirty="0">
              <a:solidFill>
                <a:srgbClr val="FF0000"/>
              </a:solidFill>
              <a:latin typeface="TT Norms" panose="02000503030000020003" pitchFamily="50" charset="0"/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6599461" y="2004511"/>
            <a:ext cx="0" cy="575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endCxn id="8" idx="0"/>
          </p:cNvCxnSpPr>
          <p:nvPr/>
        </p:nvCxnSpPr>
        <p:spPr>
          <a:xfrm>
            <a:off x="2529499" y="1908321"/>
            <a:ext cx="0" cy="15075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4807441" y="1460434"/>
            <a:ext cx="1005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FF0000"/>
                </a:solidFill>
                <a:latin typeface="TT Norms" panose="02000503030000020003" pitchFamily="50" charset="0"/>
              </a:rPr>
              <a:t>Manchester</a:t>
            </a:r>
            <a:endParaRPr lang="nl-BE" sz="1200" dirty="0">
              <a:solidFill>
                <a:srgbClr val="FF0000"/>
              </a:solidFill>
              <a:latin typeface="TT Norms" panose="02000503030000020003" pitchFamily="50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9123727" y="4892997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FF0000"/>
                </a:solidFill>
                <a:latin typeface="TT Norms" panose="02000503030000020003" pitchFamily="50" charset="0"/>
              </a:rPr>
              <a:t>Melbourne</a:t>
            </a:r>
            <a:endParaRPr lang="nl-BE" sz="1200" dirty="0">
              <a:solidFill>
                <a:srgbClr val="FF0000"/>
              </a:solidFill>
              <a:latin typeface="TT Norms" panose="02000503030000020003" pitchFamily="50" charset="0"/>
            </a:endParaRPr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5579204" y="2210716"/>
            <a:ext cx="0" cy="575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5377816" y="1717769"/>
            <a:ext cx="0" cy="959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fbeelding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574" y="5507304"/>
            <a:ext cx="364676" cy="364676"/>
          </a:xfrm>
          <a:prstGeom prst="rect">
            <a:avLst/>
          </a:prstGeom>
        </p:spPr>
      </p:pic>
      <p:cxnSp>
        <p:nvCxnSpPr>
          <p:cNvPr id="31" name="Rechte verbindingslijn 30"/>
          <p:cNvCxnSpPr/>
          <p:nvPr/>
        </p:nvCxnSpPr>
        <p:spPr>
          <a:xfrm>
            <a:off x="9650704" y="1787357"/>
            <a:ext cx="0" cy="974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9550185" y="5169996"/>
            <a:ext cx="0" cy="3709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8358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2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09" y="570807"/>
            <a:ext cx="7930896" cy="594969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600450" y="27622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>
                <a:latin typeface="TT Norms" panose="02000503030000020003" pitchFamily="50" charset="0"/>
              </a:rPr>
              <a:t>Lamett</a:t>
            </a:r>
            <a:r>
              <a:rPr lang="nl-BE" dirty="0" smtClean="0">
                <a:latin typeface="TT Norms" panose="02000503030000020003" pitchFamily="50" charset="0"/>
              </a:rPr>
              <a:t> Europe </a:t>
            </a:r>
            <a:r>
              <a:rPr lang="nl-BE" dirty="0" err="1" smtClean="0">
                <a:latin typeface="TT Norms" panose="02000503030000020003" pitchFamily="50" charset="0"/>
              </a:rPr>
              <a:t>key</a:t>
            </a:r>
            <a:r>
              <a:rPr lang="nl-BE" dirty="0" smtClean="0">
                <a:latin typeface="TT Norms" panose="02000503030000020003" pitchFamily="50" charset="0"/>
              </a:rPr>
              <a:t> </a:t>
            </a:r>
            <a:r>
              <a:rPr lang="nl-BE" dirty="0" err="1" smtClean="0">
                <a:latin typeface="TT Norms" panose="02000503030000020003" pitchFamily="50" charset="0"/>
              </a:rPr>
              <a:t>countries</a:t>
            </a:r>
            <a:endParaRPr lang="nl-BE" dirty="0">
              <a:latin typeface="TT Norms" panose="02000503030000020003" pitchFamily="50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35884" y="4949280"/>
            <a:ext cx="767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TT Norms" panose="02000503030000020003" pitchFamily="50" charset="0"/>
              </a:rPr>
              <a:t>Spain</a:t>
            </a:r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35884" y="3966647"/>
            <a:ext cx="777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TT Norms" panose="02000503030000020003" pitchFamily="50" charset="0"/>
              </a:rPr>
              <a:t>Belgium</a:t>
            </a:r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035884" y="4509718"/>
            <a:ext cx="808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TT Norms" panose="02000503030000020003" pitchFamily="50" charset="0"/>
              </a:rPr>
              <a:t>France</a:t>
            </a:r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824837" y="3583276"/>
            <a:ext cx="1309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 smtClean="0">
                <a:latin typeface="TT Norms" panose="02000503030000020003" pitchFamily="50" charset="0"/>
              </a:rPr>
              <a:t>the</a:t>
            </a:r>
            <a:r>
              <a:rPr lang="nl-BE" sz="1200" dirty="0" smtClean="0">
                <a:latin typeface="TT Norms" panose="02000503030000020003" pitchFamily="50" charset="0"/>
              </a:rPr>
              <a:t> Netherlands</a:t>
            </a:r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812967" y="3860275"/>
            <a:ext cx="1856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TT Norms" panose="02000503030000020003" pitchFamily="50" charset="0"/>
              </a:rPr>
              <a:t>Germany</a:t>
            </a:r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909693" y="1873381"/>
            <a:ext cx="1856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 smtClean="0">
                <a:latin typeface="TT Norms" panose="02000503030000020003" pitchFamily="50" charset="0"/>
              </a:rPr>
              <a:t>Scandinavia</a:t>
            </a:r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035884" y="2791087"/>
            <a:ext cx="614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TT Norms" panose="02000503030000020003" pitchFamily="50" charset="0"/>
              </a:rPr>
              <a:t>UK</a:t>
            </a:r>
            <a:endParaRPr lang="nl-BE" sz="1200" dirty="0">
              <a:latin typeface="TT Norms" panose="02000503030000020003" pitchFamily="50" charset="0"/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 flipH="1">
            <a:off x="1882374" y="4115976"/>
            <a:ext cx="3047236" cy="11717"/>
          </a:xfrm>
          <a:prstGeom prst="line">
            <a:avLst/>
          </a:prstGeom>
          <a:ln cap="rnd">
            <a:solidFill>
              <a:srgbClr val="B1967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7334054" y="2011881"/>
            <a:ext cx="1527747" cy="0"/>
          </a:xfrm>
          <a:prstGeom prst="line">
            <a:avLst/>
          </a:prstGeom>
          <a:ln cap="rnd">
            <a:solidFill>
              <a:srgbClr val="B1967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 flipH="1">
            <a:off x="1856528" y="4648217"/>
            <a:ext cx="2338400" cy="1"/>
          </a:xfrm>
          <a:prstGeom prst="line">
            <a:avLst/>
          </a:prstGeom>
          <a:ln cap="rnd">
            <a:solidFill>
              <a:srgbClr val="B1967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>
            <a:off x="6113350" y="3989193"/>
            <a:ext cx="1654337" cy="9581"/>
          </a:xfrm>
          <a:prstGeom prst="line">
            <a:avLst/>
          </a:prstGeom>
          <a:ln cap="rnd">
            <a:solidFill>
              <a:srgbClr val="B1967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V="1">
            <a:off x="5373278" y="3774167"/>
            <a:ext cx="2394409" cy="9714"/>
          </a:xfrm>
          <a:prstGeom prst="line">
            <a:avLst/>
          </a:prstGeom>
          <a:ln cap="rnd">
            <a:solidFill>
              <a:srgbClr val="B1967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/>
          <p:nvPr/>
        </p:nvCxnSpPr>
        <p:spPr>
          <a:xfrm flipH="1" flipV="1">
            <a:off x="1870112" y="5155412"/>
            <a:ext cx="1535880" cy="13330"/>
          </a:xfrm>
          <a:prstGeom prst="line">
            <a:avLst/>
          </a:prstGeom>
          <a:ln cap="rnd">
            <a:solidFill>
              <a:srgbClr val="B1967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 flipH="1">
            <a:off x="1844300" y="2929587"/>
            <a:ext cx="2483895" cy="0"/>
          </a:xfrm>
          <a:prstGeom prst="line">
            <a:avLst/>
          </a:prstGeom>
          <a:ln cap="rnd">
            <a:solidFill>
              <a:srgbClr val="B1967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9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211989" y="1254863"/>
            <a:ext cx="5805487" cy="5235744"/>
          </a:xfrm>
          <a:prstGeom prst="rect">
            <a:avLst/>
          </a:prstGeom>
          <a:noFill/>
          <a:ln>
            <a:solidFill>
              <a:srgbClr val="B19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T Norms Thin" panose="02000803020000020003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25" y="688119"/>
            <a:ext cx="5805487" cy="52357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53" y="6001583"/>
            <a:ext cx="1921173" cy="55364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708668" y="316749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Who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 is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Lamett</a:t>
            </a:r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?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708671" y="3427098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Roots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and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Milestones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708668" y="369540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The Brand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708668" y="3963704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Our</a:t>
            </a:r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 </a:t>
            </a:r>
            <a:r>
              <a:rPr lang="nl-BE" sz="1200" dirty="0" err="1">
                <a:solidFill>
                  <a:srgbClr val="B19679"/>
                </a:solidFill>
                <a:latin typeface="TT Norms" panose="02000503030000020003" pitchFamily="50" charset="0"/>
              </a:rPr>
              <a:t>Strengths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708668" y="4232007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rgbClr val="B19679"/>
                </a:solidFill>
                <a:latin typeface="TT Norms" panose="02000503030000020003" pitchFamily="50" charset="0"/>
              </a:rPr>
              <a:t>Type of </a:t>
            </a:r>
            <a:r>
              <a:rPr lang="nl-BE" sz="1200" dirty="0" err="1" smtClean="0">
                <a:solidFill>
                  <a:srgbClr val="B19679"/>
                </a:solidFill>
                <a:latin typeface="TT Norms" panose="02000503030000020003" pitchFamily="50" charset="0"/>
              </a:rPr>
              <a:t>customers</a:t>
            </a:r>
            <a:endParaRPr lang="nl-BE" sz="1200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708668" y="4500310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Product Mix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708668" y="4768611"/>
            <a:ext cx="42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rgbClr val="B19679"/>
                </a:solidFill>
                <a:latin typeface="TT Norms" panose="02000503030000020003" pitchFamily="50" charset="0"/>
              </a:rPr>
              <a:t>Morava Wood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604973" y="1254863"/>
            <a:ext cx="426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TT Norms" panose="02000503030000020003" pitchFamily="50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4933766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0" grpId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" y="0"/>
            <a:ext cx="7330257" cy="685800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9780301" y="126595"/>
            <a:ext cx="4051963" cy="575542"/>
          </a:xfrm>
        </p:spPr>
        <p:txBody>
          <a:bodyPr>
            <a:normAutofit/>
          </a:bodyPr>
          <a:lstStyle/>
          <a:p>
            <a:r>
              <a:rPr lang="nl-BE" sz="1800" dirty="0" err="1">
                <a:ea typeface="+mn-ea"/>
                <a:cs typeface="+mn-cs"/>
              </a:rPr>
              <a:t>Our</a:t>
            </a:r>
            <a:r>
              <a:rPr lang="nl-BE" sz="1800" dirty="0">
                <a:ea typeface="+mn-ea"/>
                <a:cs typeface="+mn-cs"/>
              </a:rPr>
              <a:t> </a:t>
            </a:r>
            <a:r>
              <a:rPr lang="nl-BE" sz="1800" dirty="0" err="1">
                <a:ea typeface="+mn-ea"/>
                <a:cs typeface="+mn-cs"/>
              </a:rPr>
              <a:t>strengths</a:t>
            </a:r>
            <a:endParaRPr lang="nl-BE" sz="1800" dirty="0">
              <a:ea typeface="+mn-ea"/>
              <a:cs typeface="+mn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97424" y="660790"/>
            <a:ext cx="3287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T Norms" panose="02000503030000020003" pitchFamily="50" charset="0"/>
              </a:rPr>
              <a:t>Continuous </a:t>
            </a:r>
            <a:r>
              <a:rPr lang="en-US" sz="1200" dirty="0">
                <a:latin typeface="TT Norms" panose="02000503030000020003" pitchFamily="50" charset="0"/>
              </a:rPr>
              <a:t>trend-watching to create commercial best sellers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T Norms" panose="02000503030000020003" pitchFamily="50" charset="0"/>
              </a:rPr>
              <a:t>Enhanced </a:t>
            </a:r>
            <a:r>
              <a:rPr lang="en-US" sz="1200" dirty="0">
                <a:latin typeface="TT Norms" panose="02000503030000020003" pitchFamily="50" charset="0"/>
              </a:rPr>
              <a:t>marketing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T Norms" panose="02000503030000020003" pitchFamily="50" charset="0"/>
              </a:rPr>
              <a:t>Creativity </a:t>
            </a:r>
            <a:r>
              <a:rPr lang="en-US" sz="1200" dirty="0">
                <a:latin typeface="TT Norms" panose="02000503030000020003" pitchFamily="50" charset="0"/>
              </a:rPr>
              <a:t>in product structures and finishing</a:t>
            </a:r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648671" y="1208696"/>
            <a:ext cx="4006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T Norms" panose="02000503030000020003" pitchFamily="50" charset="0"/>
              </a:rPr>
              <a:t>Multiple sales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T Norms" panose="02000503030000020003" pitchFamily="50" charset="0"/>
              </a:rPr>
              <a:t>International ambition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T Norms" panose="02000503030000020003" pitchFamily="50" charset="0"/>
              </a:rPr>
              <a:t>Well balanced offer to meet customer expectations in terms of product and budget</a:t>
            </a:r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859429" y="2857428"/>
            <a:ext cx="4289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T Norms" panose="02000503030000020003" pitchFamily="50" charset="0"/>
              </a:rPr>
              <a:t>Reliability and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T Norms" panose="02000503030000020003" pitchFamily="50" charset="0"/>
              </a:rPr>
              <a:t>Continuous </a:t>
            </a:r>
            <a:r>
              <a:rPr lang="en-US" sz="1200" dirty="0">
                <a:latin typeface="TT Norms" panose="02000503030000020003" pitchFamily="50" charset="0"/>
              </a:rPr>
              <a:t>pursue of control processes to ensure top quality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T Norms" panose="02000503030000020003" pitchFamily="50" charset="0"/>
              </a:rPr>
              <a:t>Long term </a:t>
            </a:r>
            <a:r>
              <a:rPr lang="en-US" sz="1200" dirty="0">
                <a:latin typeface="TT Norms" panose="02000503030000020003" pitchFamily="50" charset="0"/>
              </a:rPr>
              <a:t>relationship with our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TT Norms" panose="02000503030000020003" pitchFamily="50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393309" y="4803589"/>
            <a:ext cx="322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T Norms" panose="02000503030000020003" pitchFamily="50" charset="0"/>
              </a:rPr>
              <a:t>High inventory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T Norms" panose="02000503030000020003" pitchFamily="50" charset="0"/>
              </a:rPr>
              <a:t>In-house competence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T Norms" panose="02000503030000020003" pitchFamily="50" charset="0"/>
              </a:rPr>
              <a:t>Driven to respond &amp; solve issues efficiently</a:t>
            </a:r>
            <a:endParaRPr lang="nl-BE" sz="1200" dirty="0">
              <a:latin typeface="TT Norms" panose="02000503030000020003" pitchFamily="50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924233" y="332805"/>
            <a:ext cx="260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B19679"/>
                </a:solidFill>
                <a:latin typeface="TT Norms" panose="02000503030000020003" pitchFamily="50" charset="0"/>
              </a:rPr>
              <a:t>DESIGN</a:t>
            </a:r>
            <a:endParaRPr lang="nl-BE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4529497" y="812337"/>
            <a:ext cx="260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B19679"/>
                </a:solidFill>
                <a:latin typeface="TT Norms" panose="02000503030000020003" pitchFamily="50" charset="0"/>
              </a:rPr>
              <a:t>DIVERSIFICATION</a:t>
            </a:r>
            <a:endParaRPr lang="nl-BE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5770535" y="2493392"/>
            <a:ext cx="260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B19679"/>
                </a:solidFill>
                <a:latin typeface="TT Norms" panose="02000503030000020003" pitchFamily="50" charset="0"/>
              </a:rPr>
              <a:t>QUALITY</a:t>
            </a:r>
            <a:endParaRPr lang="nl-BE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  <p:sp>
        <p:nvSpPr>
          <p:cNvPr id="56" name="Tekstvak 55"/>
          <p:cNvSpPr txBox="1"/>
          <p:nvPr/>
        </p:nvSpPr>
        <p:spPr>
          <a:xfrm>
            <a:off x="7311269" y="4434257"/>
            <a:ext cx="260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B19679"/>
                </a:solidFill>
                <a:latin typeface="TT Norms" panose="02000503030000020003" pitchFamily="50" charset="0"/>
              </a:rPr>
              <a:t>SERVICE</a:t>
            </a:r>
            <a:endParaRPr lang="nl-BE" dirty="0">
              <a:solidFill>
                <a:srgbClr val="B19679"/>
              </a:solidFill>
              <a:latin typeface="TT Norms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000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hema1 lamet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 lamett" id="{6B7DF2F4-9A7B-447D-A2E8-1BB9E66FF53E}" vid="{0D8217CD-85F7-493D-BB58-42EDD1A4316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 lamett</Template>
  <TotalTime>3312</TotalTime>
  <Words>520</Words>
  <Application>Microsoft Office PowerPoint</Application>
  <PresentationFormat>Breedbeeld</PresentationFormat>
  <Paragraphs>173</Paragraphs>
  <Slides>20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Helvetica Light</vt:lpstr>
      <vt:lpstr>Hiragino Sans W0</vt:lpstr>
      <vt:lpstr>TT Norms</vt:lpstr>
      <vt:lpstr>TT Norms Light</vt:lpstr>
      <vt:lpstr>TT Norms Thin</vt:lpstr>
      <vt:lpstr>Thema1 lamett</vt:lpstr>
      <vt:lpstr>PowerPoint-presentatie</vt:lpstr>
      <vt:lpstr>Lamett is…</vt:lpstr>
      <vt:lpstr>PowerPoint-presentatie</vt:lpstr>
      <vt:lpstr>Roots &amp; milestones</vt:lpstr>
      <vt:lpstr>PowerPoint-presentatie</vt:lpstr>
      <vt:lpstr>Lamett in the world</vt:lpstr>
      <vt:lpstr>PowerPoint-presentatie</vt:lpstr>
      <vt:lpstr>PowerPoint-presentatie</vt:lpstr>
      <vt:lpstr>Our strengths</vt:lpstr>
      <vt:lpstr>PowerPoint-presentatie</vt:lpstr>
      <vt:lpstr>Sales channels</vt:lpstr>
      <vt:lpstr>PowerPoint-presentatie</vt:lpstr>
      <vt:lpstr>Our product mix</vt:lpstr>
      <vt:lpstr>covering a wide range of price levels € 30 - € 150</vt:lpstr>
      <vt:lpstr>PowerPoint-presentatie</vt:lpstr>
      <vt:lpstr>PowerPoint-presentatie</vt:lpstr>
      <vt:lpstr>PowerPoint-presentatie</vt:lpstr>
      <vt:lpstr>Our strengths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Nele Van Cauwenberghe</dc:creator>
  <cp:lastModifiedBy>Nele Van Cauwenberghe</cp:lastModifiedBy>
  <cp:revision>185</cp:revision>
  <dcterms:created xsi:type="dcterms:W3CDTF">2018-07-23T09:23:11Z</dcterms:created>
  <dcterms:modified xsi:type="dcterms:W3CDTF">2018-11-26T08:45:44Z</dcterms:modified>
</cp:coreProperties>
</file>